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Lst>
  <p:sldIdLst>
    <p:sldId id="256" r:id="rId5"/>
    <p:sldId id="367" r:id="rId6"/>
    <p:sldId id="370" r:id="rId7"/>
    <p:sldId id="371" r:id="rId8"/>
    <p:sldId id="272" r:id="rId9"/>
    <p:sldId id="301" r:id="rId10"/>
    <p:sldId id="293" r:id="rId11"/>
    <p:sldId id="372" r:id="rId12"/>
    <p:sldId id="304" r:id="rId13"/>
    <p:sldId id="305" r:id="rId14"/>
    <p:sldId id="306" r:id="rId15"/>
    <p:sldId id="310" r:id="rId16"/>
    <p:sldId id="311" r:id="rId17"/>
    <p:sldId id="312" r:id="rId18"/>
    <p:sldId id="313" r:id="rId19"/>
    <p:sldId id="314" r:id="rId20"/>
    <p:sldId id="374" r:id="rId21"/>
    <p:sldId id="375" r:id="rId22"/>
    <p:sldId id="376" r:id="rId23"/>
    <p:sldId id="378" r:id="rId24"/>
    <p:sldId id="377" r:id="rId25"/>
    <p:sldId id="513" r:id="rId26"/>
    <p:sldId id="514" r:id="rId27"/>
    <p:sldId id="379" r:id="rId28"/>
    <p:sldId id="381" r:id="rId29"/>
    <p:sldId id="382" r:id="rId30"/>
    <p:sldId id="383" r:id="rId31"/>
    <p:sldId id="384" r:id="rId32"/>
    <p:sldId id="385" r:id="rId33"/>
    <p:sldId id="386" r:id="rId34"/>
    <p:sldId id="387" r:id="rId35"/>
    <p:sldId id="318" r:id="rId36"/>
    <p:sldId id="319" r:id="rId37"/>
    <p:sldId id="320" r:id="rId38"/>
    <p:sldId id="321" r:id="rId39"/>
    <p:sldId id="322" r:id="rId40"/>
    <p:sldId id="515" r:id="rId41"/>
    <p:sldId id="391" r:id="rId42"/>
    <p:sldId id="392" r:id="rId43"/>
    <p:sldId id="326" r:id="rId44"/>
    <p:sldId id="327" r:id="rId45"/>
    <p:sldId id="328" r:id="rId46"/>
    <p:sldId id="393" r:id="rId47"/>
    <p:sldId id="394" r:id="rId48"/>
    <p:sldId id="395" r:id="rId49"/>
    <p:sldId id="396" r:id="rId50"/>
    <p:sldId id="397" r:id="rId51"/>
    <p:sldId id="516" r:id="rId52"/>
    <p:sldId id="517" r:id="rId53"/>
    <p:sldId id="331" r:id="rId54"/>
    <p:sldId id="332" r:id="rId55"/>
    <p:sldId id="333" r:id="rId56"/>
    <p:sldId id="398" r:id="rId57"/>
    <p:sldId id="399" r:id="rId58"/>
    <p:sldId id="400" r:id="rId59"/>
    <p:sldId id="401" r:id="rId60"/>
    <p:sldId id="402" r:id="rId61"/>
    <p:sldId id="337" r:id="rId62"/>
    <p:sldId id="338" r:id="rId63"/>
    <p:sldId id="339" r:id="rId64"/>
    <p:sldId id="340" r:id="rId65"/>
    <p:sldId id="341" r:id="rId66"/>
    <p:sldId id="342" r:id="rId67"/>
    <p:sldId id="343" r:id="rId68"/>
    <p:sldId id="403" r:id="rId69"/>
    <p:sldId id="404" r:id="rId70"/>
    <p:sldId id="405" r:id="rId71"/>
    <p:sldId id="406" r:id="rId72"/>
    <p:sldId id="407" r:id="rId73"/>
    <p:sldId id="408" r:id="rId74"/>
    <p:sldId id="347" r:id="rId75"/>
    <p:sldId id="348" r:id="rId76"/>
    <p:sldId id="349" r:id="rId77"/>
    <p:sldId id="350" r:id="rId78"/>
    <p:sldId id="409" r:id="rId79"/>
    <p:sldId id="410" r:id="rId80"/>
    <p:sldId id="411" r:id="rId81"/>
    <p:sldId id="412" r:id="rId82"/>
    <p:sldId id="413" r:id="rId83"/>
    <p:sldId id="414" r:id="rId84"/>
    <p:sldId id="415" r:id="rId85"/>
    <p:sldId id="416" r:id="rId86"/>
    <p:sldId id="417" r:id="rId87"/>
    <p:sldId id="418" r:id="rId88"/>
    <p:sldId id="419" r:id="rId89"/>
    <p:sldId id="420" r:id="rId90"/>
    <p:sldId id="421" r:id="rId91"/>
    <p:sldId id="422" r:id="rId92"/>
    <p:sldId id="423" r:id="rId93"/>
    <p:sldId id="424" r:id="rId94"/>
    <p:sldId id="425" r:id="rId95"/>
    <p:sldId id="426" r:id="rId96"/>
    <p:sldId id="427" r:id="rId97"/>
    <p:sldId id="428" r:id="rId98"/>
    <p:sldId id="429" r:id="rId99"/>
    <p:sldId id="430" r:id="rId100"/>
    <p:sldId id="431" r:id="rId101"/>
    <p:sldId id="432" r:id="rId102"/>
    <p:sldId id="433" r:id="rId103"/>
    <p:sldId id="434" r:id="rId104"/>
    <p:sldId id="435" r:id="rId105"/>
    <p:sldId id="436" r:id="rId106"/>
    <p:sldId id="437" r:id="rId107"/>
    <p:sldId id="438" r:id="rId108"/>
    <p:sldId id="439" r:id="rId109"/>
    <p:sldId id="440" r:id="rId110"/>
    <p:sldId id="441" r:id="rId111"/>
    <p:sldId id="442" r:id="rId112"/>
    <p:sldId id="444" r:id="rId113"/>
    <p:sldId id="445" r:id="rId114"/>
    <p:sldId id="446" r:id="rId115"/>
    <p:sldId id="447" r:id="rId116"/>
    <p:sldId id="448" r:id="rId117"/>
    <p:sldId id="449" r:id="rId118"/>
    <p:sldId id="450" r:id="rId119"/>
    <p:sldId id="451" r:id="rId120"/>
    <p:sldId id="452" r:id="rId121"/>
    <p:sldId id="453" r:id="rId122"/>
    <p:sldId id="454" r:id="rId123"/>
    <p:sldId id="455" r:id="rId124"/>
    <p:sldId id="456" r:id="rId125"/>
    <p:sldId id="443" r:id="rId126"/>
    <p:sldId id="457" r:id="rId127"/>
    <p:sldId id="458" r:id="rId128"/>
    <p:sldId id="459" r:id="rId129"/>
    <p:sldId id="460" r:id="rId130"/>
    <p:sldId id="461" r:id="rId131"/>
    <p:sldId id="462" r:id="rId132"/>
    <p:sldId id="463" r:id="rId133"/>
    <p:sldId id="464" r:id="rId134"/>
    <p:sldId id="465" r:id="rId135"/>
    <p:sldId id="466" r:id="rId136"/>
    <p:sldId id="467" r:id="rId137"/>
    <p:sldId id="469" r:id="rId138"/>
    <p:sldId id="470" r:id="rId139"/>
    <p:sldId id="471" r:id="rId140"/>
    <p:sldId id="472" r:id="rId141"/>
    <p:sldId id="473" r:id="rId142"/>
    <p:sldId id="474" r:id="rId143"/>
    <p:sldId id="475" r:id="rId144"/>
    <p:sldId id="476" r:id="rId145"/>
    <p:sldId id="477" r:id="rId146"/>
    <p:sldId id="468" r:id="rId147"/>
    <p:sldId id="478" r:id="rId148"/>
    <p:sldId id="479" r:id="rId149"/>
    <p:sldId id="480" r:id="rId150"/>
    <p:sldId id="481" r:id="rId151"/>
    <p:sldId id="482" r:id="rId152"/>
    <p:sldId id="483" r:id="rId153"/>
    <p:sldId id="351" r:id="rId154"/>
  </p:sldIdLst>
  <p:sldSz cx="12192000" cy="6858000"/>
  <p:notesSz cx="6858000" cy="9144000"/>
  <p:custDataLst>
    <p:tags r:id="rId1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8" Type="http://schemas.openxmlformats.org/officeDocument/2006/relationships/tags" Target="tags/tag1.xml"/><Relationship Id="rId157" Type="http://schemas.openxmlformats.org/officeDocument/2006/relationships/tableStyles" Target="tableStyles.xml"/><Relationship Id="rId156" Type="http://schemas.openxmlformats.org/officeDocument/2006/relationships/viewProps" Target="viewProps.xml"/><Relationship Id="rId155" Type="http://schemas.openxmlformats.org/officeDocument/2006/relationships/presProps" Target="presProps.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0" name="矩形 9"/>
          <p:cNvSpPr/>
          <p:nvPr userDrawn="1"/>
        </p:nvSpPr>
        <p:spPr>
          <a:xfrm>
            <a:off x="0" y="1352282"/>
            <a:ext cx="12192000" cy="3953814"/>
          </a:xfrm>
          <a:prstGeom prst="rect">
            <a:avLst/>
          </a:prstGeom>
          <a:solidFill>
            <a:srgbClr val="01367A"/>
          </a:solidFill>
          <a:ln>
            <a:noFill/>
          </a:ln>
          <a:effectLst>
            <a:outerShdw blurRad="292100" dist="139700" dir="2700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a:spLocks noGrp="1"/>
          </p:cNvSpPr>
          <p:nvPr>
            <p:ph type="ctrTitle"/>
          </p:nvPr>
        </p:nvSpPr>
        <p:spPr>
          <a:xfrm>
            <a:off x="942707" y="2476751"/>
            <a:ext cx="10306587" cy="1145070"/>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矩形 2"/>
          <p:cNvSpPr/>
          <p:nvPr userDrawn="1"/>
        </p:nvSpPr>
        <p:spPr>
          <a:xfrm>
            <a:off x="3615474" y="4270218"/>
            <a:ext cx="529140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05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JavaScript</a:t>
            </a:r>
            <a:r>
              <a:rPr kumimoji="0" lang="zh-CN" altLang="zh-CN" sz="1800" b="1" i="0" u="none" strike="noStrike" kern="105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前端开发程序设计项目式教程（微课版）</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userDrawn="1"/>
        </p:nvPicPr>
        <p:blipFill>
          <a:blip r:embed="rId2">
            <a:extLst>
              <a:ext uri="{BEBA8EAE-BF5A-486C-A8C5-ECC9F3942E4B}">
                <a14:imgProps xmlns:a14="http://schemas.microsoft.com/office/drawing/2010/main">
                  <a14:imgLayer r:embed="rId3">
                    <a14:imgEffect>
                      <a14:backgroundRemoval t="0" b="99751" l="0" r="100000"/>
                    </a14:imgEffect>
                  </a14:imgLayer>
                </a14:imgProps>
              </a:ext>
            </a:extLst>
          </a:blip>
          <a:stretch>
            <a:fillRect/>
          </a:stretch>
        </p:blipFill>
        <p:spPr>
          <a:xfrm>
            <a:off x="278245" y="323990"/>
            <a:ext cx="664462" cy="733828"/>
          </a:xfrm>
          <a:prstGeom prst="rect">
            <a:avLst/>
          </a:prstGeom>
        </p:spPr>
      </p:pic>
      <p:cxnSp>
        <p:nvCxnSpPr>
          <p:cNvPr id="22" name="直接连接符 21"/>
          <p:cNvCxnSpPr/>
          <p:nvPr userDrawn="1"/>
        </p:nvCxnSpPr>
        <p:spPr>
          <a:xfrm>
            <a:off x="2045594" y="4018209"/>
            <a:ext cx="8100812"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
        <p:nvSpPr>
          <p:cNvPr id="3" name="Freeform 5"/>
          <p:cNvSpPr/>
          <p:nvPr userDrawn="1"/>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chemeClr val="bg1">
              <a:lumMod val="85000"/>
            </a:schemeClr>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 name="Freeform 6"/>
          <p:cNvSpPr/>
          <p:nvPr userDrawn="1"/>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chemeClr val="bg1">
              <a:lumMod val="85000"/>
            </a:schemeClr>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 name="Freeform 7"/>
          <p:cNvSpPr/>
          <p:nvPr userDrawn="1"/>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13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 name="Freeform 8"/>
          <p:cNvSpPr/>
          <p:nvPr userDrawn="1"/>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 name="Freeform 9"/>
          <p:cNvSpPr/>
          <p:nvPr userDrawn="1"/>
        </p:nvSpPr>
        <p:spPr bwMode="auto">
          <a:xfrm>
            <a:off x="10587664" y="6049964"/>
            <a:ext cx="1604336" cy="808037"/>
          </a:xfrm>
          <a:custGeom>
            <a:avLst/>
            <a:gdLst>
              <a:gd name="T0" fmla="*/ 2088 w 2088"/>
              <a:gd name="T1" fmla="*/ 0 h 1048"/>
              <a:gd name="T2" fmla="*/ 2088 w 2088"/>
              <a:gd name="T3" fmla="*/ 1048 h 1048"/>
              <a:gd name="T4" fmla="*/ 0 w 2088"/>
              <a:gd name="T5" fmla="*/ 1048 h 1048"/>
              <a:gd name="T6" fmla="*/ 662 w 2088"/>
              <a:gd name="T7" fmla="*/ 0 h 1048"/>
              <a:gd name="T8" fmla="*/ 2088 w 2088"/>
              <a:gd name="T9" fmla="*/ 0 h 1048"/>
            </a:gdLst>
            <a:ahLst/>
            <a:cxnLst>
              <a:cxn ang="0">
                <a:pos x="T0" y="T1"/>
              </a:cxn>
              <a:cxn ang="0">
                <a:pos x="T2" y="T3"/>
              </a:cxn>
              <a:cxn ang="0">
                <a:pos x="T4" y="T5"/>
              </a:cxn>
              <a:cxn ang="0">
                <a:pos x="T6" y="T7"/>
              </a:cxn>
              <a:cxn ang="0">
                <a:pos x="T8" y="T9"/>
              </a:cxn>
            </a:cxnLst>
            <a:rect l="0" t="0" r="r" b="b"/>
            <a:pathLst>
              <a:path w="2088" h="1048">
                <a:moveTo>
                  <a:pt x="2088" y="0"/>
                </a:moveTo>
                <a:lnTo>
                  <a:pt x="2088" y="1048"/>
                </a:lnTo>
                <a:lnTo>
                  <a:pt x="0" y="1048"/>
                </a:lnTo>
                <a:lnTo>
                  <a:pt x="662" y="0"/>
                </a:lnTo>
                <a:lnTo>
                  <a:pt x="2088" y="0"/>
                </a:lnTo>
                <a:close/>
              </a:path>
            </a:pathLst>
          </a:custGeom>
          <a:solidFill>
            <a:schemeClr val="bg1">
              <a:lumMod val="85000"/>
            </a:schemeClr>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标题 7"/>
          <p:cNvSpPr>
            <a:spLocks noGrp="1"/>
          </p:cNvSpPr>
          <p:nvPr>
            <p:ph type="title"/>
          </p:nvPr>
        </p:nvSpPr>
        <p:spPr>
          <a:xfrm>
            <a:off x="1031384" y="2880519"/>
            <a:ext cx="7648977" cy="1325563"/>
          </a:xfrm>
        </p:spPr>
        <p:txBody>
          <a:bodyPr>
            <a:normAutofit/>
          </a:bodyPr>
          <a:lstStyle>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400"/>
                                        <p:tgtEl>
                                          <p:spTgt spid="7"/>
                                        </p:tgtEl>
                                      </p:cBhvr>
                                    </p:animEffect>
                                    <p:anim calcmode="lin" valueType="num">
                                      <p:cBhvr>
                                        <p:cTn id="13" dur="400" fill="hold"/>
                                        <p:tgtEl>
                                          <p:spTgt spid="7"/>
                                        </p:tgtEl>
                                        <p:attrNameLst>
                                          <p:attrName>ppt_x</p:attrName>
                                        </p:attrNameLst>
                                      </p:cBhvr>
                                      <p:tavLst>
                                        <p:tav tm="0">
                                          <p:val>
                                            <p:strVal val="#ppt_x"/>
                                          </p:val>
                                        </p:tav>
                                        <p:tav tm="100000">
                                          <p:val>
                                            <p:strVal val="#ppt_x"/>
                                          </p:val>
                                        </p:tav>
                                      </p:tavLst>
                                    </p:anim>
                                    <p:anim calcmode="lin" valueType="num">
                                      <p:cBhvr>
                                        <p:cTn id="14"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747241" y="1393848"/>
            <a:ext cx="10805108" cy="4916799"/>
          </a:xfrm>
        </p:spPr>
        <p:txBody>
          <a:bodyPr/>
          <a:lstStyle>
            <a:lvl1pPr marL="0" indent="0">
              <a:lnSpc>
                <a:spcPct val="130000"/>
              </a:lnSpc>
              <a:buFontTx/>
              <a:buNone/>
              <a:defRPr>
                <a:latin typeface="微软雅黑" panose="020B0503020204020204" pitchFamily="34" charset="-122"/>
                <a:ea typeface="微软雅黑" panose="020B0503020204020204" pitchFamily="34" charset="-122"/>
              </a:defRPr>
            </a:lvl1pPr>
            <a:lvl2pPr marL="457200" indent="0">
              <a:lnSpc>
                <a:spcPct val="130000"/>
              </a:lnSpc>
              <a:buFontTx/>
              <a:buNone/>
              <a:defRPr>
                <a:latin typeface="微软雅黑" panose="020B0503020204020204" pitchFamily="34" charset="-122"/>
                <a:ea typeface="微软雅黑" panose="020B0503020204020204" pitchFamily="34" charset="-122"/>
              </a:defRPr>
            </a:lvl2pPr>
            <a:lvl3pPr marL="914400" indent="0">
              <a:lnSpc>
                <a:spcPct val="130000"/>
              </a:lnSpc>
              <a:buFontTx/>
              <a:buNone/>
              <a:defRPr>
                <a:latin typeface="微软雅黑" panose="020B0503020204020204" pitchFamily="34" charset="-122"/>
                <a:ea typeface="微软雅黑" panose="020B0503020204020204" pitchFamily="34" charset="-122"/>
              </a:defRPr>
            </a:lvl3pPr>
            <a:lvl4pPr marL="1371600" indent="0">
              <a:lnSpc>
                <a:spcPct val="130000"/>
              </a:lnSpc>
              <a:buFontTx/>
              <a:buNone/>
              <a:defRPr>
                <a:latin typeface="微软雅黑" panose="020B0503020204020204" pitchFamily="34" charset="-122"/>
                <a:ea typeface="微软雅黑" panose="020B0503020204020204" pitchFamily="34" charset="-122"/>
              </a:defRPr>
            </a:lvl4pPr>
            <a:lvl5pPr marL="1828800" indent="0">
              <a:lnSpc>
                <a:spcPct val="130000"/>
              </a:lnSpc>
              <a:buFontTx/>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0" y="0"/>
            <a:ext cx="12192000" cy="102848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p:nvPr>
        </p:nvSpPr>
        <p:spPr>
          <a:xfrm>
            <a:off x="838200" y="257816"/>
            <a:ext cx="6013360" cy="512849"/>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任意多边形 7"/>
          <p:cNvSpPr/>
          <p:nvPr userDrawn="1"/>
        </p:nvSpPr>
        <p:spPr>
          <a:xfrm rot="5400000">
            <a:off x="436520" y="376540"/>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等腰三角形 12"/>
          <p:cNvSpPr/>
          <p:nvPr userDrawn="1"/>
        </p:nvSpPr>
        <p:spPr>
          <a:xfrm>
            <a:off x="8160767" y="6110553"/>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等腰三角形 8"/>
          <p:cNvSpPr/>
          <p:nvPr userDrawn="1"/>
        </p:nvSpPr>
        <p:spPr>
          <a:xfrm>
            <a:off x="9649330" y="5672356"/>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p:cNvSpPr/>
          <p:nvPr userDrawn="1"/>
        </p:nvSpPr>
        <p:spPr>
          <a:xfrm>
            <a:off x="0" y="1352282"/>
            <a:ext cx="12192000" cy="3953814"/>
          </a:xfrm>
          <a:prstGeom prst="rect">
            <a:avLst/>
          </a:prstGeom>
          <a:solidFill>
            <a:srgbClr val="01367A"/>
          </a:solidFill>
          <a:ln>
            <a:noFill/>
          </a:ln>
          <a:effectLst>
            <a:outerShdw blurRad="292100" dist="139700" dir="2700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800" b="1">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942707" y="2476751"/>
            <a:ext cx="10306587" cy="1145070"/>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矩形 2"/>
          <p:cNvSpPr/>
          <p:nvPr userDrawn="1"/>
        </p:nvSpPr>
        <p:spPr>
          <a:xfrm>
            <a:off x="3615474" y="4270218"/>
            <a:ext cx="5291405" cy="369332"/>
          </a:xfrm>
          <a:prstGeom prst="rect">
            <a:avLst/>
          </a:prstGeom>
        </p:spPr>
        <p:txBody>
          <a:bodyPr wrap="square">
            <a:spAutoFit/>
          </a:bodyPr>
          <a:lstStyle/>
          <a:p>
            <a:r>
              <a:rPr lang="en-US" altLang="zh-CN" sz="1800" b="1" kern="1050" dirty="0">
                <a:solidFill>
                  <a:schemeClr val="bg1"/>
                </a:solidFill>
                <a:effectLst/>
                <a:latin typeface="微软雅黑" panose="020B0503020204020204" pitchFamily="34" charset="-122"/>
                <a:ea typeface="微软雅黑" panose="020B0503020204020204" pitchFamily="34" charset="-122"/>
              </a:rPr>
              <a:t>JavaScript</a:t>
            </a:r>
            <a:r>
              <a:rPr lang="zh-CN" altLang="zh-CN" sz="1800" b="1" kern="105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前端开发程序设计项目式教程（微课版）</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userDrawn="1"/>
        </p:nvPicPr>
        <p:blipFill>
          <a:blip r:embed="rId2">
            <a:extLst>
              <a:ext uri="{BEBA8EAE-BF5A-486C-A8C5-ECC9F3942E4B}">
                <a14:imgProps xmlns:a14="http://schemas.microsoft.com/office/drawing/2010/main">
                  <a14:imgLayer r:embed="rId3">
                    <a14:imgEffect>
                      <a14:backgroundRemoval t="0" b="99751" l="0" r="100000"/>
                    </a14:imgEffect>
                  </a14:imgLayer>
                </a14:imgProps>
              </a:ext>
            </a:extLst>
          </a:blip>
          <a:stretch>
            <a:fillRect/>
          </a:stretch>
        </p:blipFill>
        <p:spPr>
          <a:xfrm>
            <a:off x="278245" y="323990"/>
            <a:ext cx="664462" cy="733828"/>
          </a:xfrm>
          <a:prstGeom prst="rect">
            <a:avLst/>
          </a:prstGeom>
        </p:spPr>
      </p:pic>
      <p:cxnSp>
        <p:nvCxnSpPr>
          <p:cNvPr id="22" name="直接连接符 21"/>
          <p:cNvCxnSpPr/>
          <p:nvPr userDrawn="1"/>
        </p:nvCxnSpPr>
        <p:spPr>
          <a:xfrm>
            <a:off x="2045594" y="4018209"/>
            <a:ext cx="8100812"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
        <p:nvSpPr>
          <p:cNvPr id="3" name="Freeform 5"/>
          <p:cNvSpPr/>
          <p:nvPr userDrawn="1"/>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chemeClr val="bg1">
              <a:lumMod val="85000"/>
            </a:schemeClr>
          </a:solidFill>
          <a:ln>
            <a:noFill/>
          </a:ln>
        </p:spPr>
        <p:txBody>
          <a:bodyPr lIns="91416" tIns="45708" rIns="91416" bIns="45708"/>
          <a:lstStyle/>
          <a:p>
            <a:endParaRPr lang="zh-CN" altLang="en-US" sz="2400"/>
          </a:p>
        </p:txBody>
      </p:sp>
      <p:sp>
        <p:nvSpPr>
          <p:cNvPr id="4" name="Freeform 6"/>
          <p:cNvSpPr/>
          <p:nvPr userDrawn="1"/>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chemeClr val="bg1">
              <a:lumMod val="85000"/>
            </a:schemeClr>
          </a:solidFill>
          <a:ln>
            <a:noFill/>
          </a:ln>
        </p:spPr>
        <p:txBody>
          <a:bodyPr lIns="91416" tIns="45708" rIns="91416" bIns="45708"/>
          <a:lstStyle/>
          <a:p>
            <a:endParaRPr lang="zh-CN" altLang="en-US" sz="2400"/>
          </a:p>
        </p:txBody>
      </p:sp>
      <p:sp>
        <p:nvSpPr>
          <p:cNvPr id="5" name="Freeform 7"/>
          <p:cNvSpPr/>
          <p:nvPr userDrawn="1"/>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1367A"/>
          </a:solidFill>
          <a:ln>
            <a:noFill/>
          </a:ln>
        </p:spPr>
        <p:txBody>
          <a:bodyPr lIns="91416" tIns="45708" rIns="91416" bIns="45708"/>
          <a:lstStyle/>
          <a:p>
            <a:endParaRPr lang="zh-CN" altLang="en-US" sz="2400"/>
          </a:p>
        </p:txBody>
      </p:sp>
      <p:sp>
        <p:nvSpPr>
          <p:cNvPr id="6" name="Freeform 8"/>
          <p:cNvSpPr/>
          <p:nvPr userDrawn="1"/>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endParaRPr lang="zh-CN" altLang="en-US" sz="2400"/>
          </a:p>
        </p:txBody>
      </p:sp>
      <p:sp>
        <p:nvSpPr>
          <p:cNvPr id="7" name="Freeform 9"/>
          <p:cNvSpPr/>
          <p:nvPr userDrawn="1"/>
        </p:nvSpPr>
        <p:spPr bwMode="auto">
          <a:xfrm>
            <a:off x="10587664" y="6049964"/>
            <a:ext cx="1604336" cy="808037"/>
          </a:xfrm>
          <a:custGeom>
            <a:avLst/>
            <a:gdLst>
              <a:gd name="T0" fmla="*/ 2088 w 2088"/>
              <a:gd name="T1" fmla="*/ 0 h 1048"/>
              <a:gd name="T2" fmla="*/ 2088 w 2088"/>
              <a:gd name="T3" fmla="*/ 1048 h 1048"/>
              <a:gd name="T4" fmla="*/ 0 w 2088"/>
              <a:gd name="T5" fmla="*/ 1048 h 1048"/>
              <a:gd name="T6" fmla="*/ 662 w 2088"/>
              <a:gd name="T7" fmla="*/ 0 h 1048"/>
              <a:gd name="T8" fmla="*/ 2088 w 2088"/>
              <a:gd name="T9" fmla="*/ 0 h 1048"/>
            </a:gdLst>
            <a:ahLst/>
            <a:cxnLst>
              <a:cxn ang="0">
                <a:pos x="T0" y="T1"/>
              </a:cxn>
              <a:cxn ang="0">
                <a:pos x="T2" y="T3"/>
              </a:cxn>
              <a:cxn ang="0">
                <a:pos x="T4" y="T5"/>
              </a:cxn>
              <a:cxn ang="0">
                <a:pos x="T6" y="T7"/>
              </a:cxn>
              <a:cxn ang="0">
                <a:pos x="T8" y="T9"/>
              </a:cxn>
            </a:cxnLst>
            <a:rect l="0" t="0" r="r" b="b"/>
            <a:pathLst>
              <a:path w="2088" h="1048">
                <a:moveTo>
                  <a:pt x="2088" y="0"/>
                </a:moveTo>
                <a:lnTo>
                  <a:pt x="2088" y="1048"/>
                </a:lnTo>
                <a:lnTo>
                  <a:pt x="0" y="1048"/>
                </a:lnTo>
                <a:lnTo>
                  <a:pt x="662" y="0"/>
                </a:lnTo>
                <a:lnTo>
                  <a:pt x="2088" y="0"/>
                </a:lnTo>
                <a:close/>
              </a:path>
            </a:pathLst>
          </a:custGeom>
          <a:solidFill>
            <a:schemeClr val="bg1">
              <a:lumMod val="85000"/>
            </a:schemeClr>
          </a:solidFill>
          <a:ln>
            <a:noFill/>
          </a:ln>
        </p:spPr>
        <p:txBody>
          <a:bodyPr lIns="91416" tIns="45708" rIns="91416" bIns="45708"/>
          <a:lstStyle/>
          <a:p>
            <a:endParaRPr lang="zh-CN" altLang="en-US" sz="2400"/>
          </a:p>
        </p:txBody>
      </p:sp>
      <p:sp>
        <p:nvSpPr>
          <p:cNvPr id="8" name="标题 7"/>
          <p:cNvSpPr>
            <a:spLocks noGrp="1"/>
          </p:cNvSpPr>
          <p:nvPr>
            <p:ph type="title"/>
          </p:nvPr>
        </p:nvSpPr>
        <p:spPr>
          <a:xfrm>
            <a:off x="1031384" y="2880519"/>
            <a:ext cx="7648977" cy="1325563"/>
          </a:xfrm>
        </p:spPr>
        <p:txBody>
          <a:bodyPr>
            <a:normAutofit/>
          </a:bodyPr>
          <a:lstStyle>
            <a:lvl1pPr>
              <a:defRPr sz="4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400"/>
                                        <p:tgtEl>
                                          <p:spTgt spid="7"/>
                                        </p:tgtEl>
                                      </p:cBhvr>
                                    </p:animEffect>
                                    <p:anim calcmode="lin" valueType="num">
                                      <p:cBhvr>
                                        <p:cTn id="13" dur="400" fill="hold"/>
                                        <p:tgtEl>
                                          <p:spTgt spid="7"/>
                                        </p:tgtEl>
                                        <p:attrNameLst>
                                          <p:attrName>ppt_x</p:attrName>
                                        </p:attrNameLst>
                                      </p:cBhvr>
                                      <p:tavLst>
                                        <p:tav tm="0">
                                          <p:val>
                                            <p:strVal val="#ppt_x"/>
                                          </p:val>
                                        </p:tav>
                                        <p:tav tm="100000">
                                          <p:val>
                                            <p:strVal val="#ppt_x"/>
                                          </p:val>
                                        </p:tav>
                                      </p:tavLst>
                                    </p:anim>
                                    <p:anim calcmode="lin" valueType="num">
                                      <p:cBhvr>
                                        <p:cTn id="14"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747241" y="1393848"/>
            <a:ext cx="10805108" cy="4916799"/>
          </a:xfrm>
        </p:spPr>
        <p:txBody>
          <a:bodyPr/>
          <a:lstStyle>
            <a:lvl1pPr marL="0" indent="0">
              <a:lnSpc>
                <a:spcPct val="130000"/>
              </a:lnSpc>
              <a:buFontTx/>
              <a:buNone/>
              <a:defRPr>
                <a:latin typeface="微软雅黑" panose="020B0503020204020204" pitchFamily="34" charset="-122"/>
                <a:ea typeface="微软雅黑" panose="020B0503020204020204" pitchFamily="34" charset="-122"/>
              </a:defRPr>
            </a:lvl1pPr>
            <a:lvl2pPr marL="457200" indent="0">
              <a:lnSpc>
                <a:spcPct val="130000"/>
              </a:lnSpc>
              <a:buFontTx/>
              <a:buNone/>
              <a:defRPr>
                <a:latin typeface="微软雅黑" panose="020B0503020204020204" pitchFamily="34" charset="-122"/>
                <a:ea typeface="微软雅黑" panose="020B0503020204020204" pitchFamily="34" charset="-122"/>
              </a:defRPr>
            </a:lvl2pPr>
            <a:lvl3pPr marL="914400" indent="0">
              <a:lnSpc>
                <a:spcPct val="130000"/>
              </a:lnSpc>
              <a:buFontTx/>
              <a:buNone/>
              <a:defRPr>
                <a:latin typeface="微软雅黑" panose="020B0503020204020204" pitchFamily="34" charset="-122"/>
                <a:ea typeface="微软雅黑" panose="020B0503020204020204" pitchFamily="34" charset="-122"/>
              </a:defRPr>
            </a:lvl3pPr>
            <a:lvl4pPr marL="1371600" indent="0">
              <a:lnSpc>
                <a:spcPct val="130000"/>
              </a:lnSpc>
              <a:buFontTx/>
              <a:buNone/>
              <a:defRPr>
                <a:latin typeface="微软雅黑" panose="020B0503020204020204" pitchFamily="34" charset="-122"/>
                <a:ea typeface="微软雅黑" panose="020B0503020204020204" pitchFamily="34" charset="-122"/>
              </a:defRPr>
            </a:lvl4pPr>
            <a:lvl5pPr marL="1828800" indent="0">
              <a:lnSpc>
                <a:spcPct val="130000"/>
              </a:lnSpc>
              <a:buFontTx/>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矩形 6"/>
          <p:cNvSpPr/>
          <p:nvPr userDrawn="1"/>
        </p:nvSpPr>
        <p:spPr>
          <a:xfrm>
            <a:off x="0" y="0"/>
            <a:ext cx="12192000" cy="102848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p:nvPr>
        </p:nvSpPr>
        <p:spPr>
          <a:xfrm>
            <a:off x="838200" y="257816"/>
            <a:ext cx="6013360" cy="512849"/>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任意多边形 7"/>
          <p:cNvSpPr/>
          <p:nvPr userDrawn="1"/>
        </p:nvSpPr>
        <p:spPr>
          <a:xfrm rot="5400000">
            <a:off x="436520" y="376540"/>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等腰三角形 12"/>
          <p:cNvSpPr/>
          <p:nvPr userDrawn="1"/>
        </p:nvSpPr>
        <p:spPr>
          <a:xfrm>
            <a:off x="8160767" y="6110553"/>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9649330" y="5672356"/>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矩形 6"/>
          <p:cNvSpPr/>
          <p:nvPr userDrawn="1"/>
        </p:nvSpPr>
        <p:spPr>
          <a:xfrm>
            <a:off x="0" y="0"/>
            <a:ext cx="12192000" cy="102848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hasCustomPrompt="1"/>
          </p:nvPr>
        </p:nvSpPr>
        <p:spPr>
          <a:xfrm>
            <a:off x="838200" y="257816"/>
            <a:ext cx="6013360" cy="512849"/>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en-US" altLang="zh-CN" dirty="0"/>
              <a:t>【</a:t>
            </a:r>
            <a:r>
              <a:rPr lang="zh-CN" altLang="en-US" dirty="0"/>
              <a:t>任务实践</a:t>
            </a:r>
            <a:r>
              <a:rPr lang="en-US" altLang="zh-CN" dirty="0"/>
              <a:t>2-2】</a:t>
            </a:r>
            <a:endParaRPr lang="zh-CN" altLang="en-US" dirty="0"/>
          </a:p>
        </p:txBody>
      </p:sp>
      <p:sp>
        <p:nvSpPr>
          <p:cNvPr id="8" name="任意多边形 7"/>
          <p:cNvSpPr/>
          <p:nvPr userDrawn="1"/>
        </p:nvSpPr>
        <p:spPr>
          <a:xfrm rot="5400000">
            <a:off x="436520" y="376540"/>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等腰三角形 12"/>
          <p:cNvSpPr/>
          <p:nvPr userDrawn="1"/>
        </p:nvSpPr>
        <p:spPr>
          <a:xfrm>
            <a:off x="8160767" y="6110553"/>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9649330" y="5672356"/>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9"/>
          <p:cNvSpPr/>
          <p:nvPr userDrawn="1"/>
        </p:nvSpPr>
        <p:spPr>
          <a:xfrm>
            <a:off x="838200" y="1339272"/>
            <a:ext cx="7488382" cy="595745"/>
          </a:xfrm>
          <a:prstGeom prst="snip2DiagRect">
            <a:avLst>
              <a:gd name="adj1" fmla="val 0"/>
              <a:gd name="adj2" fmla="val 37818"/>
            </a:avLst>
          </a:prstGeom>
          <a:solidFill>
            <a:srgbClr val="01367A"/>
          </a:solidFill>
          <a:ln w="57150">
            <a:solidFill>
              <a:schemeClr val="bg1"/>
            </a:solidFill>
          </a:ln>
          <a:effectLst>
            <a:outerShdw blurRad="241300" dist="50800" dir="6720000" sx="96000" sy="96000" algn="ctr" rotWithShape="0">
              <a:srgbClr val="000000">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hasCustomPrompt="1"/>
          </p:nvPr>
        </p:nvSpPr>
        <p:spPr>
          <a:xfrm>
            <a:off x="1098372" y="1286299"/>
            <a:ext cx="6770620" cy="642195"/>
          </a:xfrm>
        </p:spPr>
        <p:txBody>
          <a:bodyPr/>
          <a:lstStyle>
            <a:lvl1pPr marL="0" indent="0">
              <a:lnSpc>
                <a:spcPct val="130000"/>
              </a:lnSpc>
              <a:buFontTx/>
              <a:buNone/>
              <a:defRPr>
                <a:solidFill>
                  <a:schemeClr val="bg1"/>
                </a:solidFill>
                <a:latin typeface="微软雅黑" panose="020B0503020204020204" pitchFamily="34" charset="-122"/>
                <a:ea typeface="微软雅黑" panose="020B0503020204020204" pitchFamily="34" charset="-122"/>
              </a:defRPr>
            </a:lvl1pPr>
            <a:lvl2pPr marL="457200" indent="0">
              <a:lnSpc>
                <a:spcPct val="130000"/>
              </a:lnSpc>
              <a:buFontTx/>
              <a:buNone/>
              <a:defRPr>
                <a:latin typeface="微软雅黑" panose="020B0503020204020204" pitchFamily="34" charset="-122"/>
                <a:ea typeface="微软雅黑" panose="020B0503020204020204" pitchFamily="34" charset="-122"/>
              </a:defRPr>
            </a:lvl2pPr>
            <a:lvl3pPr marL="914400" indent="0">
              <a:lnSpc>
                <a:spcPct val="130000"/>
              </a:lnSpc>
              <a:buFontTx/>
              <a:buNone/>
              <a:defRPr>
                <a:latin typeface="微软雅黑" panose="020B0503020204020204" pitchFamily="34" charset="-122"/>
                <a:ea typeface="微软雅黑" panose="020B0503020204020204" pitchFamily="34" charset="-122"/>
              </a:defRPr>
            </a:lvl3pPr>
            <a:lvl4pPr marL="1371600" indent="0">
              <a:lnSpc>
                <a:spcPct val="130000"/>
              </a:lnSpc>
              <a:buFontTx/>
              <a:buNone/>
              <a:defRPr>
                <a:latin typeface="微软雅黑" panose="020B0503020204020204" pitchFamily="34" charset="-122"/>
                <a:ea typeface="微软雅黑" panose="020B0503020204020204" pitchFamily="34" charset="-122"/>
              </a:defRPr>
            </a:lvl4pPr>
            <a:lvl5pPr marL="1828800" indent="0">
              <a:lnSpc>
                <a:spcPct val="130000"/>
              </a:lnSpc>
              <a:buFontTx/>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userDrawn="1"/>
        </p:nvSpPr>
        <p:spPr>
          <a:xfrm>
            <a:off x="0" y="0"/>
            <a:ext cx="12192000" cy="102848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hasCustomPrompt="1"/>
          </p:nvPr>
        </p:nvSpPr>
        <p:spPr>
          <a:xfrm>
            <a:off x="838200" y="257816"/>
            <a:ext cx="6013360" cy="512849"/>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en-US" altLang="zh-CN" dirty="0"/>
              <a:t>【</a:t>
            </a:r>
            <a:r>
              <a:rPr lang="zh-CN" altLang="en-US" dirty="0"/>
              <a:t>任务实践</a:t>
            </a:r>
            <a:r>
              <a:rPr lang="en-US" altLang="zh-CN" dirty="0"/>
              <a:t>2-2】</a:t>
            </a:r>
            <a:endParaRPr lang="zh-CN" altLang="en-US" dirty="0"/>
          </a:p>
        </p:txBody>
      </p:sp>
      <p:sp>
        <p:nvSpPr>
          <p:cNvPr id="8" name="任意多边形 7"/>
          <p:cNvSpPr/>
          <p:nvPr userDrawn="1"/>
        </p:nvSpPr>
        <p:spPr>
          <a:xfrm rot="5400000">
            <a:off x="436520" y="376540"/>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等腰三角形 12"/>
          <p:cNvSpPr/>
          <p:nvPr userDrawn="1"/>
        </p:nvSpPr>
        <p:spPr>
          <a:xfrm>
            <a:off x="8160767" y="6110553"/>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a:off x="9649330" y="5672356"/>
            <a:ext cx="4018903" cy="1727104"/>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39E17F-B4C9-4D34-BCE9-47CC0E7FD6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2F9965-A268-4DD9-A88D-6C2B30AA63C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39E17F-B4C9-4D34-BCE9-47CC0E7FD65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F9965-A268-4DD9-A88D-6C2B30AA63C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0DE5B-799C-447B-8B93-786A061BB32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273A-5A86-4965-BBB3-8307BD2AC89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0DE5B-799C-447B-8B93-786A061BB32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273A-5A86-4965-BBB3-8307BD2AC89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3.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3.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66.png"/><Relationship Id="rId1" Type="http://schemas.openxmlformats.org/officeDocument/2006/relationships/image" Target="../media/image6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68.png"/><Relationship Id="rId1" Type="http://schemas.openxmlformats.org/officeDocument/2006/relationships/image" Target="../media/image6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2.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3.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4.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5.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8.png"/><Relationship Id="rId1" Type="http://schemas.openxmlformats.org/officeDocument/2006/relationships/image" Target="../media/image7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83.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5.png"/><Relationship Id="rId1" Type="http://schemas.openxmlformats.org/officeDocument/2006/relationships/image" Target="../media/image84.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86.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tif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5.pn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3.GIF"/><Relationship Id="rId1" Type="http://schemas.openxmlformats.org/officeDocument/2006/relationships/image" Target="../media/image22.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3.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9.png"/><Relationship Id="rId1" Type="http://schemas.openxmlformats.org/officeDocument/2006/relationships/image" Target="../media/image28.GI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3.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8.png"/><Relationship Id="rId1" Type="http://schemas.openxmlformats.org/officeDocument/2006/relationships/image" Target="../media/image47.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50.png"/><Relationship Id="rId1"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1.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 y="2476751"/>
            <a:ext cx="12192000" cy="1145070"/>
          </a:xfrm>
        </p:spPr>
        <p:txBody>
          <a:bodyPr>
            <a:normAutofit/>
          </a:bodyPr>
          <a:lstStyle/>
          <a:p>
            <a:r>
              <a:rPr lang="zh-CN" altLang="en-US" sz="4000" dirty="0"/>
              <a:t>项目</a:t>
            </a:r>
            <a:r>
              <a:rPr lang="en-US" altLang="zh-CN" sz="4000"/>
              <a:t>8   </a:t>
            </a:r>
            <a:r>
              <a:rPr lang="zh-CN" altLang="en-US" sz="4000"/>
              <a:t>滑块</a:t>
            </a:r>
            <a:r>
              <a:rPr lang="zh-CN" altLang="en-US" sz="4000" dirty="0"/>
              <a:t>验证码</a:t>
            </a:r>
            <a:r>
              <a:rPr lang="en-US" altLang="zh-CN" sz="4000" dirty="0"/>
              <a:t>——</a:t>
            </a:r>
            <a:r>
              <a:rPr lang="zh-CN" altLang="en-US" sz="4000" dirty="0"/>
              <a:t>事件和事件处理</a:t>
            </a:r>
            <a:endParaRPr lang="en-US" altLang="zh-CN"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395" y="1153795"/>
            <a:ext cx="11209020" cy="5106035"/>
          </a:xfrm>
        </p:spPr>
        <p:txBody>
          <a:bodyPr>
            <a:normAutofit fontScale="92500" lnSpcReduction="10000"/>
          </a:bodyPr>
          <a:lstStyle/>
          <a:p>
            <a:pPr algn="just">
              <a:lnSpc>
                <a:spcPct val="150000"/>
              </a:lnSpc>
            </a:pPr>
            <a:r>
              <a:rPr lang="zh-CN" altLang="en-US" dirty="0"/>
              <a:t>       </a:t>
            </a:r>
            <a:r>
              <a:rPr lang="zh-CN" altLang="en-US" dirty="0">
                <a:solidFill>
                  <a:schemeClr val="accent2">
                    <a:lumMod val="75000"/>
                  </a:schemeClr>
                </a:solidFill>
              </a:rPr>
              <a:t>事件驱动编程是指为需要处理的事件编写相应的事件处理程序</a:t>
            </a:r>
            <a:endParaRPr lang="en-US" altLang="zh-CN" dirty="0"/>
          </a:p>
          <a:p>
            <a:pPr algn="just">
              <a:lnSpc>
                <a:spcPct val="150000"/>
              </a:lnSpc>
            </a:pPr>
            <a:r>
              <a:rPr lang="en-US" altLang="zh-CN" dirty="0"/>
              <a:t>       </a:t>
            </a:r>
            <a:r>
              <a:rPr lang="zh-CN" altLang="en-US" dirty="0"/>
              <a:t>它包括</a:t>
            </a:r>
            <a:r>
              <a:rPr lang="en-US" altLang="zh-CN" dirty="0"/>
              <a:t>3</a:t>
            </a:r>
            <a:r>
              <a:rPr lang="zh-CN" altLang="en-US" dirty="0"/>
              <a:t>个步骤，触发事件、启动事件处理程序、处理程序做出反应。       </a:t>
            </a:r>
            <a:endParaRPr lang="en-US" altLang="zh-CN" dirty="0"/>
          </a:p>
          <a:p>
            <a:pPr algn="just">
              <a:lnSpc>
                <a:spcPct val="150000"/>
              </a:lnSpc>
            </a:pPr>
            <a:r>
              <a:rPr lang="en-US" altLang="zh-CN" dirty="0"/>
              <a:t>       </a:t>
            </a:r>
            <a:r>
              <a:rPr lang="zh-CN" altLang="en-US" dirty="0"/>
              <a:t>事件驱动编程的一般步骤如下：</a:t>
            </a:r>
            <a:endParaRPr lang="en-US" altLang="zh-CN" dirty="0"/>
          </a:p>
          <a:p>
            <a:pPr marL="914400" lvl="1" indent="-457200" algn="just">
              <a:lnSpc>
                <a:spcPct val="150000"/>
              </a:lnSpc>
              <a:buFont typeface="Wingdings" panose="05000000000000000000" pitchFamily="2" charset="2"/>
              <a:buChar char="n"/>
            </a:pPr>
            <a:r>
              <a:rPr lang="zh-CN" altLang="en-US" sz="2600" dirty="0"/>
              <a:t>确定响应事件的元素</a:t>
            </a:r>
            <a:r>
              <a:rPr lang="zh-CN" altLang="en-US" sz="2600" dirty="0">
                <a:solidFill>
                  <a:srgbClr val="FF0000"/>
                </a:solidFill>
              </a:rPr>
              <a:t>（谁来发生）</a:t>
            </a:r>
            <a:endParaRPr lang="zh-CN" altLang="en-US" sz="2600" dirty="0">
              <a:solidFill>
                <a:srgbClr val="FF0000"/>
              </a:solidFill>
            </a:endParaRPr>
          </a:p>
          <a:p>
            <a:pPr marL="914400" lvl="1" indent="-457200" algn="just">
              <a:lnSpc>
                <a:spcPct val="150000"/>
              </a:lnSpc>
              <a:buFont typeface="Wingdings" panose="05000000000000000000" pitchFamily="2" charset="2"/>
              <a:buChar char="n"/>
            </a:pPr>
            <a:r>
              <a:rPr lang="zh-CN" altLang="en-US" sz="2600" dirty="0"/>
              <a:t>为指定元素确定需要响应的事件类型</a:t>
            </a:r>
            <a:r>
              <a:rPr lang="zh-CN" altLang="en-US" sz="2600" dirty="0">
                <a:solidFill>
                  <a:srgbClr val="FF0000"/>
                </a:solidFill>
              </a:rPr>
              <a:t>（发生什么）</a:t>
            </a:r>
            <a:endParaRPr lang="zh-CN" altLang="en-US" sz="2600" dirty="0">
              <a:solidFill>
                <a:srgbClr val="FF0000"/>
              </a:solidFill>
            </a:endParaRPr>
          </a:p>
          <a:p>
            <a:pPr marL="914400" lvl="1" indent="-457200" algn="just">
              <a:lnSpc>
                <a:spcPct val="150000"/>
              </a:lnSpc>
              <a:buFont typeface="Wingdings" panose="05000000000000000000" pitchFamily="2" charset="2"/>
              <a:buChar char="n"/>
            </a:pPr>
            <a:r>
              <a:rPr lang="zh-CN" altLang="en-US" sz="2600" dirty="0"/>
              <a:t>为指定元素的指定事件编写相应的事件处理程序</a:t>
            </a:r>
            <a:r>
              <a:rPr lang="zh-CN" altLang="en-US" sz="2600" dirty="0">
                <a:solidFill>
                  <a:srgbClr val="FF0000"/>
                </a:solidFill>
              </a:rPr>
              <a:t>（如何响应）</a:t>
            </a:r>
            <a:endParaRPr lang="zh-CN" altLang="en-US" sz="2600" dirty="0">
              <a:solidFill>
                <a:srgbClr val="FF0000"/>
              </a:solidFill>
            </a:endParaRPr>
          </a:p>
          <a:p>
            <a:pPr marL="914400" lvl="1" indent="-457200" algn="just">
              <a:lnSpc>
                <a:spcPct val="150000"/>
              </a:lnSpc>
              <a:buFont typeface="Wingdings" panose="05000000000000000000" pitchFamily="2" charset="2"/>
              <a:buChar char="n"/>
            </a:pPr>
            <a:r>
              <a:rPr lang="zh-CN" altLang="en-US" sz="2600" dirty="0"/>
              <a:t>将事件处理程序绑定到指定元素的事件处理程序</a:t>
            </a:r>
            <a:r>
              <a:rPr lang="zh-CN" altLang="en-US" sz="2600" dirty="0">
                <a:solidFill>
                  <a:srgbClr val="FF0000"/>
                </a:solidFill>
              </a:rPr>
              <a:t>（建立连接）</a:t>
            </a:r>
            <a:endParaRPr lang="zh-CN" altLang="en-US" sz="2600" dirty="0">
              <a:solidFill>
                <a:srgbClr val="FF0000"/>
              </a:solidFill>
            </a:endParaRPr>
          </a:p>
          <a:p>
            <a:pPr lvl="1" algn="just">
              <a:lnSpc>
                <a:spcPct val="150000"/>
              </a:lnSpc>
              <a:buFont typeface="Wingdings" panose="05000000000000000000" pitchFamily="2" charset="2"/>
            </a:pPr>
            <a:r>
              <a:rPr lang="en-US" altLang="zh-CN" sz="2600" dirty="0"/>
              <a:t>     </a:t>
            </a:r>
            <a:r>
              <a:rPr lang="zh-CN" altLang="en-US" sz="2600" dirty="0"/>
              <a:t>确保当事件发生时，相应的函数能被正确执行。</a:t>
            </a:r>
            <a:endParaRPr lang="zh-CN" altLang="en-US" sz="2600" dirty="0"/>
          </a:p>
        </p:txBody>
      </p:sp>
      <p:sp>
        <p:nvSpPr>
          <p:cNvPr id="3" name="标题 2"/>
          <p:cNvSpPr>
            <a:spLocks noGrp="1"/>
          </p:cNvSpPr>
          <p:nvPr>
            <p:ph type="title"/>
          </p:nvPr>
        </p:nvSpPr>
        <p:spPr>
          <a:xfrm>
            <a:off x="747241" y="249383"/>
            <a:ext cx="7391400" cy="590556"/>
          </a:xfrm>
        </p:spPr>
        <p:txBody>
          <a:bodyPr/>
          <a:lstStyle/>
          <a:p>
            <a:r>
              <a:rPr lang="zh-CN" altLang="en-US" dirty="0"/>
              <a:t>事件驱动编程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8-13】</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改变浏览器大小时弹出提示</a:t>
            </a:r>
            <a:r>
              <a:rPr lang="en-US" altLang="zh-CN"/>
              <a:t>——onresize</a:t>
            </a:r>
            <a:r>
              <a:rPr lang="zh-CN" altLang="en-US"/>
              <a:t>事件 </a:t>
            </a:r>
            <a:endParaRPr lang="zh-CN" altLang="en-US" dirty="0"/>
          </a:p>
        </p:txBody>
      </p:sp>
      <p:pic>
        <p:nvPicPr>
          <p:cNvPr id="3" name="图片 2"/>
          <p:cNvPicPr>
            <a:picLocks noChangeAspect="1"/>
          </p:cNvPicPr>
          <p:nvPr/>
        </p:nvPicPr>
        <p:blipFill>
          <a:blip r:embed="rId1"/>
          <a:stretch>
            <a:fillRect/>
          </a:stretch>
        </p:blipFill>
        <p:spPr>
          <a:xfrm>
            <a:off x="3122656" y="2254878"/>
            <a:ext cx="5011948" cy="428988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8-13】</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改变浏览器大小时弹出提示</a:t>
            </a:r>
            <a:r>
              <a:rPr lang="en-US" altLang="zh-CN"/>
              <a:t>——onresize</a:t>
            </a:r>
            <a:r>
              <a:rPr lang="zh-CN" altLang="en-US"/>
              <a:t>事件 </a:t>
            </a:r>
            <a:endParaRPr lang="zh-CN" altLang="en-US" dirty="0"/>
          </a:p>
        </p:txBody>
      </p:sp>
      <p:pic>
        <p:nvPicPr>
          <p:cNvPr id="6" name="图片 5"/>
          <p:cNvPicPr>
            <a:picLocks noChangeAspect="1"/>
          </p:cNvPicPr>
          <p:nvPr/>
        </p:nvPicPr>
        <p:blipFill>
          <a:blip r:embed="rId1"/>
          <a:stretch>
            <a:fillRect/>
          </a:stretch>
        </p:blipFill>
        <p:spPr>
          <a:xfrm>
            <a:off x="2720975" y="2656204"/>
            <a:ext cx="6491920" cy="314769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8.6  </a:t>
            </a:r>
            <a:r>
              <a:rPr lang="zh-CN" altLang="en-US" sz="5400"/>
              <a:t>处理文本编辑事件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zh-CN" altLang="en-US" sz="3600"/>
              <a:t>处理文本编辑事件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zh-CN" altLang="en-US"/>
              <a:t>       </a:t>
            </a:r>
            <a:r>
              <a:rPr lang="en-US" altLang="zh-CN" sz="2400"/>
              <a:t>JavaScript</a:t>
            </a:r>
            <a:r>
              <a:rPr lang="zh-CN" altLang="en-US" sz="2400"/>
              <a:t>可以对页面内容（文本）进行复制、剪切、粘贴等编辑操作，可以通过</a:t>
            </a:r>
            <a:r>
              <a:rPr lang="en-US" altLang="zh-CN" sz="2400"/>
              <a:t>JavaScript</a:t>
            </a:r>
            <a:r>
              <a:rPr lang="zh-CN" altLang="en-US" sz="2400"/>
              <a:t>的相关操作事件完成此类操作。</a:t>
            </a:r>
            <a:endParaRPr lang="zh-CN" altLang="en-US" sz="2400"/>
          </a:p>
          <a:p>
            <a:r>
              <a:rPr lang="en-US" altLang="zh-CN" sz="2400"/>
              <a:t>JavaScript</a:t>
            </a:r>
            <a:r>
              <a:rPr lang="zh-CN" altLang="en-US" sz="2400"/>
              <a:t>对文本的复制、剪切和粘贴操作提供了相应的绑定事件，具体事件如表</a:t>
            </a:r>
            <a:r>
              <a:rPr lang="en-US" altLang="zh-CN" sz="2400"/>
              <a:t>8-9</a:t>
            </a:r>
            <a:r>
              <a:rPr lang="zh-CN" altLang="en-US" sz="2400"/>
              <a:t>所示。</a:t>
            </a:r>
            <a:endParaRPr lang="zh-CN" altLang="en-US" sz="2400"/>
          </a:p>
          <a:p>
            <a:endParaRPr lang="zh-CN" altLang="en-US"/>
          </a:p>
        </p:txBody>
      </p:sp>
      <p:graphicFrame>
        <p:nvGraphicFramePr>
          <p:cNvPr id="6" name="表格 5"/>
          <p:cNvGraphicFramePr>
            <a:graphicFrameLocks noGrp="1"/>
          </p:cNvGraphicFramePr>
          <p:nvPr/>
        </p:nvGraphicFramePr>
        <p:xfrm>
          <a:off x="2072040" y="3864908"/>
          <a:ext cx="7835900" cy="1896243"/>
        </p:xfrm>
        <a:graphic>
          <a:graphicData uri="http://schemas.openxmlformats.org/drawingml/2006/table">
            <a:tbl>
              <a:tblPr firstRow="1" firstCol="1" bandRow="1">
                <a:tableStyleId>{5C22544A-7EE6-4342-B048-85BDC9FD1C3A}</a:tableStyleId>
              </a:tblPr>
              <a:tblGrid>
                <a:gridCol w="2190022"/>
                <a:gridCol w="5645878"/>
              </a:tblGrid>
              <a:tr h="500058">
                <a:tc>
                  <a:txBody>
                    <a:bodyPr/>
                    <a:lstStyle/>
                    <a:p>
                      <a:pPr algn="ctr">
                        <a:lnSpc>
                          <a:spcPts val="1100"/>
                        </a:lnSpc>
                        <a:spcBef>
                          <a:spcPts val="240"/>
                        </a:spcBef>
                        <a:spcAft>
                          <a:spcPts val="240"/>
                        </a:spcAft>
                      </a:pPr>
                      <a:endParaRPr lang="en-US" altLang="zh-CN" sz="1800" kern="100">
                        <a:effectLst/>
                        <a:latin typeface="Arial" panose="020B0604020202020204" pitchFamily="34" charset="0"/>
                        <a:ea typeface="方正兰亭中黑_GBK"/>
                        <a:cs typeface="Times New Roman" panose="02020603050405020304" pitchFamily="18" charset="0"/>
                      </a:endParaRPr>
                    </a:p>
                    <a:p>
                      <a:pPr algn="ctr">
                        <a:lnSpc>
                          <a:spcPts val="1100"/>
                        </a:lnSpc>
                        <a:spcBef>
                          <a:spcPts val="240"/>
                        </a:spcBef>
                        <a:spcAft>
                          <a:spcPts val="240"/>
                        </a:spcAft>
                      </a:pPr>
                      <a:r>
                        <a:rPr lang="zh-CN" sz="1800" kern="100">
                          <a:effectLst/>
                          <a:latin typeface="Arial" panose="020B0604020202020204" pitchFamily="34" charset="0"/>
                          <a:ea typeface="方正兰亭中黑_GBK"/>
                          <a:cs typeface="Times New Roman" panose="02020603050405020304" pitchFamily="18" charset="0"/>
                        </a:rPr>
                        <a:t>事件</a:t>
                      </a:r>
                      <a:endParaRPr lang="zh-CN" sz="1800" kern="100">
                        <a:effectLst/>
                        <a:latin typeface="Arial" panose="020B0604020202020204" pitchFamily="34" charset="0"/>
                        <a:ea typeface="方正兰亭中黑_GBK"/>
                        <a:cs typeface="Times New Roman" panose="02020603050405020304" pitchFamily="18" charset="0"/>
                      </a:endParaRPr>
                    </a:p>
                  </a:txBody>
                  <a:tcPr marL="68580" marR="68580" marT="0" marB="0"/>
                </a:tc>
                <a:tc>
                  <a:txBody>
                    <a:bodyPr/>
                    <a:lstStyle/>
                    <a:p>
                      <a:pPr algn="ctr">
                        <a:lnSpc>
                          <a:spcPts val="1100"/>
                        </a:lnSpc>
                        <a:spcBef>
                          <a:spcPts val="240"/>
                        </a:spcBef>
                        <a:spcAft>
                          <a:spcPts val="240"/>
                        </a:spcAft>
                      </a:pPr>
                      <a:endParaRPr lang="en-US" altLang="zh-CN" sz="1800" kern="100">
                        <a:solidFill>
                          <a:srgbClr val="000000"/>
                        </a:solidFill>
                        <a:effectLst/>
                        <a:latin typeface="Arial" panose="020B0604020202020204" pitchFamily="34" charset="0"/>
                        <a:ea typeface="方正兰亭中黑_GBK"/>
                        <a:cs typeface="Times New Roman" panose="02020603050405020304" pitchFamily="18" charset="0"/>
                      </a:endParaRPr>
                    </a:p>
                    <a:p>
                      <a:pPr algn="ctr">
                        <a:lnSpc>
                          <a:spcPts val="1100"/>
                        </a:lnSpc>
                        <a:spcBef>
                          <a:spcPts val="240"/>
                        </a:spcBef>
                        <a:spcAft>
                          <a:spcPts val="240"/>
                        </a:spcAft>
                      </a:pPr>
                      <a:r>
                        <a:rPr lang="zh-CN" sz="1800" kern="100">
                          <a:solidFill>
                            <a:schemeClr val="bg1"/>
                          </a:solidFill>
                          <a:effectLst/>
                          <a:latin typeface="Arial" panose="020B0604020202020204" pitchFamily="34" charset="0"/>
                          <a:ea typeface="方正兰亭中黑_GBK"/>
                          <a:cs typeface="Times New Roman" panose="02020603050405020304" pitchFamily="18" charset="0"/>
                        </a:rPr>
                        <a:t>说明</a:t>
                      </a:r>
                      <a:endParaRPr lang="zh-CN" sz="1800" kern="100">
                        <a:solidFill>
                          <a:schemeClr val="bg1"/>
                        </a:solidFill>
                        <a:effectLst/>
                        <a:latin typeface="Arial" panose="020B0604020202020204" pitchFamily="34" charset="0"/>
                        <a:ea typeface="方正兰亭中黑_GBK"/>
                        <a:cs typeface="Times New Roman" panose="02020603050405020304" pitchFamily="18" charset="0"/>
                      </a:endParaRPr>
                    </a:p>
                  </a:txBody>
                  <a:tcPr marL="68580" marR="68580" marT="0" marB="0"/>
                </a:tc>
              </a:tr>
              <a:tr h="465395">
                <a:tc>
                  <a:txBody>
                    <a:bodyPr/>
                    <a:lstStyle/>
                    <a:p>
                      <a:pPr algn="ctr">
                        <a:spcBef>
                          <a:spcPts val="70"/>
                        </a:spcBef>
                        <a:spcAft>
                          <a:spcPts val="70"/>
                        </a:spcAft>
                      </a:pPr>
                      <a:r>
                        <a:rPr lang="en-US" sz="1800" kern="100">
                          <a:effectLst/>
                          <a:latin typeface="方正兰亭刊黑简体"/>
                          <a:cs typeface="Times New Roman" panose="02020603050405020304" pitchFamily="18" charset="0"/>
                        </a:rPr>
                        <a:t>oncopy</a:t>
                      </a:r>
                      <a:endParaRPr lang="zh-CN" sz="1800" kern="100">
                        <a:effectLst/>
                        <a:latin typeface="方正兰亭刊黑简体"/>
                        <a:cs typeface="Times New Roman" panose="02020603050405020304" pitchFamily="18" charset="0"/>
                      </a:endParaRPr>
                    </a:p>
                  </a:txBody>
                  <a:tcPr marL="68580" marR="68580" marT="0" marB="0"/>
                </a:tc>
                <a:tc>
                  <a:txBody>
                    <a:bodyPr/>
                    <a:lstStyle/>
                    <a:p>
                      <a:pPr algn="l">
                        <a:spcBef>
                          <a:spcPts val="70"/>
                        </a:spcBef>
                        <a:spcAft>
                          <a:spcPts val="70"/>
                        </a:spcAft>
                      </a:pPr>
                      <a:r>
                        <a:rPr lang="zh-CN" sz="1800" kern="100">
                          <a:effectLst/>
                          <a:latin typeface="方正兰亭刊黑简体"/>
                          <a:cs typeface="Times New Roman" panose="02020603050405020304" pitchFamily="18" charset="0"/>
                        </a:rPr>
                        <a:t>当用户复制选中内容时在源元素上触发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algn="ctr">
                        <a:spcBef>
                          <a:spcPts val="70"/>
                        </a:spcBef>
                        <a:spcAft>
                          <a:spcPts val="70"/>
                        </a:spcAft>
                      </a:pPr>
                      <a:r>
                        <a:rPr lang="en-US" sz="1800" kern="100">
                          <a:effectLst/>
                          <a:latin typeface="方正兰亭刊黑简体"/>
                          <a:cs typeface="Times New Roman" panose="02020603050405020304" pitchFamily="18" charset="0"/>
                        </a:rPr>
                        <a:t>oncut</a:t>
                      </a:r>
                      <a:endParaRPr lang="zh-CN" sz="1800" kern="100">
                        <a:effectLst/>
                        <a:latin typeface="方正兰亭刊黑简体"/>
                        <a:cs typeface="Times New Roman" panose="02020603050405020304" pitchFamily="18" charset="0"/>
                      </a:endParaRPr>
                    </a:p>
                  </a:txBody>
                  <a:tcPr marL="68580" marR="68580" marT="0" marB="0"/>
                </a:tc>
                <a:tc>
                  <a:txBody>
                    <a:bodyPr/>
                    <a:lstStyle/>
                    <a:p>
                      <a:pPr algn="l">
                        <a:spcBef>
                          <a:spcPts val="70"/>
                        </a:spcBef>
                        <a:spcAft>
                          <a:spcPts val="70"/>
                        </a:spcAft>
                      </a:pPr>
                      <a:r>
                        <a:rPr lang="zh-CN" sz="1800" kern="100">
                          <a:effectLst/>
                          <a:latin typeface="方正兰亭刊黑简体"/>
                          <a:cs typeface="Times New Roman" panose="02020603050405020304" pitchFamily="18" charset="0"/>
                        </a:rPr>
                        <a:t>当用户剪切选中内容时在源元素上触发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algn="ctr">
                        <a:spcBef>
                          <a:spcPts val="70"/>
                        </a:spcBef>
                        <a:spcAft>
                          <a:spcPts val="70"/>
                        </a:spcAft>
                      </a:pPr>
                      <a:r>
                        <a:rPr lang="en-US" sz="1800" kern="100">
                          <a:effectLst/>
                          <a:latin typeface="方正兰亭刊黑简体"/>
                          <a:cs typeface="Times New Roman" panose="02020603050405020304" pitchFamily="18" charset="0"/>
                        </a:rPr>
                        <a:t>onpaste</a:t>
                      </a:r>
                      <a:endParaRPr lang="zh-CN" sz="1800" kern="100">
                        <a:effectLst/>
                        <a:latin typeface="方正兰亭刊黑简体"/>
                        <a:cs typeface="Times New Roman" panose="02020603050405020304" pitchFamily="18" charset="0"/>
                      </a:endParaRPr>
                    </a:p>
                  </a:txBody>
                  <a:tcPr marL="68580" marR="68580" marT="0" marB="0" anchor="ctr"/>
                </a:tc>
                <a:tc>
                  <a:txBody>
                    <a:bodyPr/>
                    <a:lstStyle/>
                    <a:p>
                      <a:pPr algn="l">
                        <a:spcBef>
                          <a:spcPts val="70"/>
                        </a:spcBef>
                        <a:spcAft>
                          <a:spcPts val="70"/>
                        </a:spcAft>
                      </a:pPr>
                      <a:r>
                        <a:rPr lang="zh-CN" sz="1800" kern="100">
                          <a:effectLst/>
                          <a:latin typeface="方正兰亭刊黑简体"/>
                          <a:cs typeface="Times New Roman" panose="02020603050405020304" pitchFamily="18" charset="0"/>
                        </a:rPr>
                        <a:t>当用户粘贴数据时在目标元素上触发</a:t>
                      </a:r>
                      <a:endParaRPr lang="zh-CN" sz="1800" kern="100">
                        <a:effectLst/>
                        <a:latin typeface="方正兰亭刊黑简体"/>
                        <a:cs typeface="Times New Roman" panose="02020603050405020304" pitchFamily="18" charset="0"/>
                      </a:endParaRPr>
                    </a:p>
                  </a:txBody>
                  <a:tcPr marL="68580" marR="68580" marT="0" marB="0"/>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8-14】</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禁止使用复制、粘贴方式输入密码</a:t>
            </a:r>
            <a:r>
              <a:rPr lang="en-US" altLang="zh-CN" sz="2400"/>
              <a:t>——</a:t>
            </a:r>
            <a:r>
              <a:rPr lang="zh-CN" altLang="en-US" sz="2400"/>
              <a:t>复制、剪切和粘贴操作 </a:t>
            </a:r>
            <a:endParaRPr lang="zh-CN" altLang="en-US" sz="2400" dirty="0"/>
          </a:p>
        </p:txBody>
      </p:sp>
      <p:grpSp>
        <p:nvGrpSpPr>
          <p:cNvPr id="17" name="组合 16"/>
          <p:cNvGrpSpPr/>
          <p:nvPr/>
        </p:nvGrpSpPr>
        <p:grpSpPr>
          <a:xfrm>
            <a:off x="466438" y="2526504"/>
            <a:ext cx="5629562" cy="2896396"/>
            <a:chOff x="401629" y="2916136"/>
            <a:chExt cx="5629562" cy="4191256"/>
          </a:xfrm>
        </p:grpSpPr>
        <p:sp>
          <p:nvSpPr>
            <p:cNvPr id="8" name="任意多边形 7"/>
            <p:cNvSpPr/>
            <p:nvPr/>
          </p:nvSpPr>
          <p:spPr>
            <a:xfrm flipV="1">
              <a:off x="401629" y="2916136"/>
              <a:ext cx="5629562" cy="4191256"/>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04723" y="3815201"/>
              <a:ext cx="3630133" cy="2393126"/>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当我们输入表单中的用户名和密码时，经常会被禁止复制和粘贴，要求模拟禁止复制和粘贴的操作。</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3"/>
            <a:ext cx="4716986" cy="4023188"/>
            <a:chOff x="6851559" y="2869060"/>
            <a:chExt cx="4716986" cy="5289966"/>
          </a:xfrm>
        </p:grpSpPr>
        <p:grpSp>
          <p:nvGrpSpPr>
            <p:cNvPr id="12" name="组合 11"/>
            <p:cNvGrpSpPr/>
            <p:nvPr/>
          </p:nvGrpSpPr>
          <p:grpSpPr>
            <a:xfrm>
              <a:off x="6851559" y="2869060"/>
              <a:ext cx="4716986" cy="4521819"/>
              <a:chOff x="6851558" y="2370297"/>
              <a:chExt cx="4716986" cy="4521819"/>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190167"/>
                <a:ext cx="4716985" cy="370194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对文本框内容进行禁止复制和粘贴操作，通过动态绑定的方式实现。</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将事件驱动程序绑定到</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oncopy</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onpaste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也可以将</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return false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直接赋值给</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oncopy</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或</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onpaste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事件，效果是一样的。</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8-14】</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禁止使用复制、粘贴方式输入密码</a:t>
            </a:r>
            <a:r>
              <a:rPr lang="en-US" altLang="zh-CN" sz="2400"/>
              <a:t>——</a:t>
            </a:r>
            <a:r>
              <a:rPr lang="zh-CN" altLang="en-US" sz="2400"/>
              <a:t>复制、剪切和粘贴操作 </a:t>
            </a:r>
            <a:endParaRPr lang="zh-CN" altLang="en-US" sz="2400" dirty="0"/>
          </a:p>
        </p:txBody>
      </p:sp>
      <p:pic>
        <p:nvPicPr>
          <p:cNvPr id="3" name="图片 2"/>
          <p:cNvPicPr>
            <a:picLocks noChangeAspect="1"/>
          </p:cNvPicPr>
          <p:nvPr/>
        </p:nvPicPr>
        <p:blipFill>
          <a:blip r:embed="rId1"/>
          <a:stretch>
            <a:fillRect/>
          </a:stretch>
        </p:blipFill>
        <p:spPr>
          <a:xfrm>
            <a:off x="2251075" y="1881177"/>
            <a:ext cx="7210425" cy="455622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8-14】</a:t>
            </a:r>
            <a:endParaRPr lang="zh-CN" altLang="en-US" dirty="0"/>
          </a:p>
        </p:txBody>
      </p:sp>
      <p:sp>
        <p:nvSpPr>
          <p:cNvPr id="5" name="内容占位符 4"/>
          <p:cNvSpPr>
            <a:spLocks noGrp="1"/>
          </p:cNvSpPr>
          <p:nvPr>
            <p:ph idx="1"/>
          </p:nvPr>
        </p:nvSpPr>
        <p:spPr>
          <a:xfrm>
            <a:off x="685711" y="1353282"/>
            <a:ext cx="10732804" cy="1631218"/>
          </a:xfrm>
        </p:spPr>
        <p:txBody>
          <a:bodyPr>
            <a:noAutofit/>
          </a:bodyPr>
          <a:lstStyle/>
          <a:p>
            <a:r>
              <a:rPr lang="zh-CN" altLang="en-US" sz="2400"/>
              <a:t>       在上述代码中，用户名文本框绑定了</a:t>
            </a:r>
            <a:r>
              <a:rPr lang="en-US" altLang="zh-CN" sz="2400"/>
              <a:t>oncopy</a:t>
            </a:r>
            <a:r>
              <a:rPr lang="zh-CN" altLang="en-US" sz="2400"/>
              <a:t>事件驱动程序，密码文本框绑定了</a:t>
            </a:r>
            <a:r>
              <a:rPr lang="en-US" altLang="zh-CN" sz="2400"/>
              <a:t>onpaste</a:t>
            </a:r>
            <a:r>
              <a:rPr lang="zh-CN" altLang="en-US" sz="2400"/>
              <a:t>事件驱动程序，实现效果如图</a:t>
            </a:r>
            <a:r>
              <a:rPr lang="en-US" altLang="zh-CN" sz="2400"/>
              <a:t>8-27</a:t>
            </a:r>
            <a:r>
              <a:rPr lang="zh-CN" altLang="en-US" sz="2400"/>
              <a:t>和图</a:t>
            </a:r>
            <a:r>
              <a:rPr lang="en-US" altLang="zh-CN" sz="2400"/>
              <a:t>8-28</a:t>
            </a:r>
            <a:r>
              <a:rPr lang="zh-CN" altLang="en-US" sz="2400"/>
              <a:t>所示。</a:t>
            </a:r>
            <a:endParaRPr lang="zh-CN" altLang="en-US" sz="2400" dirty="0"/>
          </a:p>
        </p:txBody>
      </p:sp>
      <p:pic>
        <p:nvPicPr>
          <p:cNvPr id="6" name="图片 5"/>
          <p:cNvPicPr>
            <a:picLocks noChangeAspect="1"/>
          </p:cNvPicPr>
          <p:nvPr/>
        </p:nvPicPr>
        <p:blipFill>
          <a:blip r:embed="rId1"/>
          <a:stretch>
            <a:fillRect/>
          </a:stretch>
        </p:blipFill>
        <p:spPr>
          <a:xfrm>
            <a:off x="1125537" y="3163887"/>
            <a:ext cx="9505286" cy="263843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8.7  </a:t>
            </a:r>
            <a:r>
              <a:rPr lang="zh-CN" altLang="en-US" sz="5400"/>
              <a:t>处理表单事件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zh-CN" altLang="en-US"/>
              <a:t> 表单事件</a:t>
            </a:r>
            <a:endParaRPr lang="zh-CN" altLang="en-US" dirty="0"/>
          </a:p>
        </p:txBody>
      </p:sp>
      <p:sp>
        <p:nvSpPr>
          <p:cNvPr id="5" name="内容占位符 4"/>
          <p:cNvSpPr>
            <a:spLocks noGrp="1"/>
          </p:cNvSpPr>
          <p:nvPr>
            <p:ph idx="1"/>
          </p:nvPr>
        </p:nvSpPr>
        <p:spPr>
          <a:xfrm>
            <a:off x="622300" y="1989417"/>
            <a:ext cx="10947400" cy="5046383"/>
          </a:xfrm>
        </p:spPr>
        <p:txBody>
          <a:bodyPr>
            <a:normAutofit/>
          </a:bodyPr>
          <a:lstStyle/>
          <a:p>
            <a:r>
              <a:rPr lang="zh-CN" altLang="en-US"/>
              <a:t>      表单事件就是在表单操作时发生的事件。例如，表单输入前的双击操作，表单提交时密码和确认密码的确认操作等。</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685711" y="1498383"/>
            <a:ext cx="10947400" cy="5046383"/>
          </a:xfrm>
        </p:spPr>
        <p:txBody>
          <a:bodyPr>
            <a:normAutofit/>
          </a:bodyPr>
          <a:lstStyle/>
          <a:p>
            <a:r>
              <a:rPr lang="zh-CN" altLang="en-US"/>
              <a:t>      </a:t>
            </a:r>
            <a:r>
              <a:rPr lang="zh-CN" altLang="en-US" b="1">
                <a:solidFill>
                  <a:schemeClr val="accent2">
                    <a:lumMod val="75000"/>
                  </a:schemeClr>
                </a:solidFill>
              </a:rPr>
              <a:t>表单</a:t>
            </a:r>
            <a:r>
              <a:rPr lang="zh-CN" altLang="en-US"/>
              <a:t>是一个容器对象，用来存放表单对象，并负责将表单对象的值提交给服务器端的某个程序处理。它的应用范围非常广泛，不仅可用于收集信息和反馈意见，还可用于资料检索、网上购物等交互式场景。</a:t>
            </a:r>
            <a:endParaRPr lang="en-US" altLang="zh-CN"/>
          </a:p>
          <a:p>
            <a:r>
              <a:rPr lang="en-US" altLang="zh-CN" b="1">
                <a:solidFill>
                  <a:schemeClr val="accent2">
                    <a:lumMod val="75000"/>
                  </a:schemeClr>
                </a:solidFill>
              </a:rPr>
              <a:t>     </a:t>
            </a:r>
            <a:r>
              <a:rPr lang="zh-CN" altLang="en-US" b="1">
                <a:solidFill>
                  <a:schemeClr val="accent2">
                    <a:lumMod val="75000"/>
                  </a:schemeClr>
                </a:solidFill>
              </a:rPr>
              <a:t>表单对象</a:t>
            </a:r>
            <a:r>
              <a:rPr lang="zh-CN" altLang="en-US"/>
              <a:t>是表单中所包含的用于不同目的的控件，比如文本框、密码框、按钮、复选框等。</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395" y="1153795"/>
            <a:ext cx="11209020" cy="5704205"/>
          </a:xfrm>
        </p:spPr>
        <p:txBody>
          <a:bodyPr>
            <a:normAutofit fontScale="90000"/>
          </a:bodyPr>
          <a:lstStyle/>
          <a:p>
            <a:pPr algn="just">
              <a:lnSpc>
                <a:spcPct val="150000"/>
              </a:lnSpc>
            </a:pPr>
            <a:r>
              <a:rPr lang="zh-CN" altLang="en-US" dirty="0"/>
              <a:t>        在事件驱动执行方式下，程序代码的执行顺序并不是按照代码的顺序从上而下地执行的，而是</a:t>
            </a:r>
            <a:r>
              <a:rPr lang="zh-CN" altLang="en-US" b="1" dirty="0">
                <a:solidFill>
                  <a:schemeClr val="accent2">
                    <a:lumMod val="75000"/>
                  </a:schemeClr>
                </a:solidFill>
              </a:rPr>
              <a:t>根据事件触发的需要来执行</a:t>
            </a:r>
            <a:r>
              <a:rPr lang="zh-CN" altLang="en-US" dirty="0"/>
              <a:t>的。</a:t>
            </a:r>
            <a:endParaRPr lang="en-US" altLang="zh-CN" dirty="0"/>
          </a:p>
          <a:p>
            <a:pPr algn="just">
              <a:lnSpc>
                <a:spcPct val="150000"/>
              </a:lnSpc>
            </a:pPr>
            <a:r>
              <a:rPr lang="en-US" altLang="zh-CN" dirty="0"/>
              <a:t>        </a:t>
            </a:r>
            <a:r>
              <a:rPr lang="zh-CN" altLang="en-US" dirty="0"/>
              <a:t>当触发一个事件，该事件的处理程序就会被启动执行，不管这段程序代码在程序中的什么位置。</a:t>
            </a:r>
            <a:endParaRPr lang="en-US" altLang="zh-CN" dirty="0"/>
          </a:p>
          <a:p>
            <a:pPr algn="just">
              <a:lnSpc>
                <a:spcPct val="150000"/>
              </a:lnSpc>
            </a:pPr>
            <a:r>
              <a:rPr lang="en-US" altLang="zh-CN" dirty="0">
                <a:solidFill>
                  <a:schemeClr val="accent2">
                    <a:lumMod val="75000"/>
                  </a:schemeClr>
                </a:solidFill>
              </a:rPr>
              <a:t>         </a:t>
            </a:r>
            <a:r>
              <a:rPr lang="zh-CN" altLang="en-US" dirty="0">
                <a:solidFill>
                  <a:schemeClr val="accent2">
                    <a:lumMod val="75000"/>
                  </a:schemeClr>
                </a:solidFill>
              </a:rPr>
              <a:t>在</a:t>
            </a:r>
            <a:r>
              <a:rPr lang="en-US" altLang="zh-CN" dirty="0">
                <a:solidFill>
                  <a:schemeClr val="accent2">
                    <a:lumMod val="75000"/>
                  </a:schemeClr>
                </a:solidFill>
              </a:rPr>
              <a:t>JavaScript</a:t>
            </a:r>
            <a:r>
              <a:rPr lang="zh-CN" altLang="en-US" dirty="0">
                <a:solidFill>
                  <a:schemeClr val="accent2">
                    <a:lumMod val="75000"/>
                  </a:schemeClr>
                </a:solidFill>
              </a:rPr>
              <a:t>中，由于事件是用户交互产生的，所以其触发的顺序是无法预测的，其执行程序的路径都是不同的。</a:t>
            </a:r>
            <a:endParaRPr lang="zh-CN" altLang="en-US" dirty="0">
              <a:solidFill>
                <a:schemeClr val="accent2">
                  <a:lumMod val="75000"/>
                </a:schemeClr>
              </a:solidFill>
            </a:endParaRPr>
          </a:p>
          <a:p>
            <a:pPr algn="just">
              <a:lnSpc>
                <a:spcPct val="150000"/>
              </a:lnSpc>
            </a:pPr>
            <a:r>
              <a:rPr lang="en-US" altLang="zh-CN" sz="2600" dirty="0">
                <a:solidFill>
                  <a:schemeClr val="accent2">
                    <a:lumMod val="75000"/>
                  </a:schemeClr>
                </a:solidFill>
              </a:rPr>
              <a:t>      </a:t>
            </a:r>
            <a:r>
              <a:rPr lang="zh-CN" altLang="en-US" sz="2800" dirty="0"/>
              <a:t>   每个界面元素都可以独立响应用户操作，而不影响其他元素。例如，一个网页上的动态表单元素可以在用户输入时实时验证数据，而页面的其他部分仍然保持静态和响应其他事件。</a:t>
            </a:r>
            <a:endParaRPr lang="zh-CN" altLang="en-US" sz="2800" dirty="0"/>
          </a:p>
        </p:txBody>
      </p:sp>
      <p:sp>
        <p:nvSpPr>
          <p:cNvPr id="3" name="标题 2"/>
          <p:cNvSpPr>
            <a:spLocks noGrp="1"/>
          </p:cNvSpPr>
          <p:nvPr>
            <p:ph type="title"/>
          </p:nvPr>
        </p:nvSpPr>
        <p:spPr>
          <a:xfrm>
            <a:off x="747241" y="249383"/>
            <a:ext cx="7391400" cy="590556"/>
          </a:xfrm>
        </p:spPr>
        <p:txBody>
          <a:bodyPr/>
          <a:lstStyle/>
          <a:p>
            <a:r>
              <a:rPr lang="zh-CN" altLang="en-US" dirty="0"/>
              <a:t>事件驱动编程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1. </a:t>
            </a:r>
            <a:r>
              <a:rPr lang="zh-CN" altLang="en-US" b="1"/>
              <a:t>定义表单</a:t>
            </a:r>
            <a:endParaRPr lang="zh-CN" altLang="en-US" b="1"/>
          </a:p>
          <a:p>
            <a:r>
              <a:rPr lang="zh-CN" altLang="en-US"/>
              <a:t>我们使用</a:t>
            </a:r>
            <a:r>
              <a:rPr lang="en-US" altLang="zh-CN"/>
              <a:t>&lt;form&gt;</a:t>
            </a:r>
            <a:r>
              <a:rPr lang="zh-CN" altLang="en-US"/>
              <a:t>标签定义表单，语法如下。</a:t>
            </a:r>
            <a:endParaRPr lang="zh-CN" altLang="en-US"/>
          </a:p>
        </p:txBody>
      </p:sp>
      <p:grpSp>
        <p:nvGrpSpPr>
          <p:cNvPr id="6" name="组合 5"/>
          <p:cNvGrpSpPr/>
          <p:nvPr/>
        </p:nvGrpSpPr>
        <p:grpSpPr>
          <a:xfrm>
            <a:off x="1984819" y="3289813"/>
            <a:ext cx="7171881" cy="1930878"/>
            <a:chOff x="-3679521" y="3101048"/>
            <a:chExt cx="7171881" cy="1930878"/>
          </a:xfrm>
        </p:grpSpPr>
        <p:sp>
          <p:nvSpPr>
            <p:cNvPr id="7" name="矩形 6"/>
            <p:cNvSpPr/>
            <p:nvPr/>
          </p:nvSpPr>
          <p:spPr>
            <a:xfrm>
              <a:off x="-3679521" y="3180689"/>
              <a:ext cx="7171881" cy="1807995"/>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&lt;form id="formid" name="myForm" method="post"     action="check.php"&gt;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&lt;/form&gt;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092792" y="4632358"/>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13" name="图片 12"/>
          <p:cNvPicPr>
            <a:picLocks noChangeAspect="1"/>
          </p:cNvPicPr>
          <p:nvPr/>
        </p:nvPicPr>
        <p:blipFill>
          <a:blip r:embed="rId1"/>
          <a:stretch>
            <a:fillRect/>
          </a:stretch>
        </p:blipFill>
        <p:spPr>
          <a:xfrm>
            <a:off x="839273" y="1701800"/>
            <a:ext cx="10110520" cy="339407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2. </a:t>
            </a:r>
            <a:r>
              <a:rPr lang="zh-CN" altLang="en-US" b="1"/>
              <a:t>文本框</a:t>
            </a:r>
            <a:endParaRPr lang="zh-CN" altLang="en-US" b="1"/>
          </a:p>
          <a:p>
            <a:r>
              <a:rPr lang="zh-CN" altLang="en-US"/>
              <a:t>文本框是用于输入单行文本的表单控件，通常用来填写用户名以及简单的回答。使用</a:t>
            </a:r>
            <a:r>
              <a:rPr lang="en-US" altLang="zh-CN"/>
              <a:t>&lt;input&gt;</a:t>
            </a:r>
            <a:r>
              <a:rPr lang="zh-CN" altLang="en-US"/>
              <a:t>标签定义单行文本框，实现如下。</a:t>
            </a:r>
            <a:endParaRPr lang="zh-CN" altLang="en-US"/>
          </a:p>
        </p:txBody>
      </p:sp>
      <p:grpSp>
        <p:nvGrpSpPr>
          <p:cNvPr id="6" name="组合 5"/>
          <p:cNvGrpSpPr/>
          <p:nvPr/>
        </p:nvGrpSpPr>
        <p:grpSpPr>
          <a:xfrm>
            <a:off x="1984819" y="3289813"/>
            <a:ext cx="7209981" cy="597137"/>
            <a:chOff x="-3679521" y="3101048"/>
            <a:chExt cx="7209981" cy="597137"/>
          </a:xfrm>
        </p:grpSpPr>
        <p:sp>
          <p:nvSpPr>
            <p:cNvPr id="7" name="矩形 6"/>
            <p:cNvSpPr/>
            <p:nvPr/>
          </p:nvSpPr>
          <p:spPr>
            <a:xfrm>
              <a:off x="-3679521" y="3180689"/>
              <a:ext cx="7171881" cy="458908"/>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type="text" name="username" value="" /&gt;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130892" y="3298617"/>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3" name="图片 2"/>
          <p:cNvPicPr>
            <a:picLocks noChangeAspect="1"/>
          </p:cNvPicPr>
          <p:nvPr/>
        </p:nvPicPr>
        <p:blipFill>
          <a:blip r:embed="rId1"/>
          <a:stretch>
            <a:fillRect/>
          </a:stretch>
        </p:blipFill>
        <p:spPr>
          <a:xfrm>
            <a:off x="1173162" y="1584324"/>
            <a:ext cx="9477676" cy="428307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3. </a:t>
            </a:r>
            <a:r>
              <a:rPr lang="zh-CN" altLang="en-US" b="1"/>
              <a:t>单选按钮</a:t>
            </a:r>
            <a:endParaRPr lang="zh-CN" altLang="en-US" b="1"/>
          </a:p>
          <a:p>
            <a:r>
              <a:rPr lang="zh-CN" altLang="en-US"/>
              <a:t>单选按钮是用于从多个项目中选一个项目的表单控件，将</a:t>
            </a:r>
            <a:r>
              <a:rPr lang="en-US" altLang="zh-CN"/>
              <a:t>&lt;input&gt;</a:t>
            </a:r>
            <a:r>
              <a:rPr lang="zh-CN" altLang="en-US"/>
              <a:t>标签的</a:t>
            </a:r>
            <a:r>
              <a:rPr lang="en-US" altLang="zh-CN"/>
              <a:t>type</a:t>
            </a:r>
            <a:r>
              <a:rPr lang="zh-CN" altLang="en-US"/>
              <a:t>属性设置为</a:t>
            </a:r>
            <a:r>
              <a:rPr lang="en-US" altLang="zh-CN"/>
              <a:t>radio</a:t>
            </a:r>
            <a:r>
              <a:rPr lang="zh-CN" altLang="en-US"/>
              <a:t>即可定义单选按钮。语法如下。</a:t>
            </a:r>
            <a:endParaRPr lang="zh-CN" altLang="en-US"/>
          </a:p>
        </p:txBody>
      </p:sp>
      <p:grpSp>
        <p:nvGrpSpPr>
          <p:cNvPr id="6" name="组合 5"/>
          <p:cNvGrpSpPr/>
          <p:nvPr/>
        </p:nvGrpSpPr>
        <p:grpSpPr>
          <a:xfrm>
            <a:off x="1984819" y="3289813"/>
            <a:ext cx="8010081" cy="1420842"/>
            <a:chOff x="-3679521" y="3101048"/>
            <a:chExt cx="7279228" cy="1420842"/>
          </a:xfrm>
        </p:grpSpPr>
        <p:sp>
          <p:nvSpPr>
            <p:cNvPr id="7" name="矩形 6"/>
            <p:cNvSpPr/>
            <p:nvPr/>
          </p:nvSpPr>
          <p:spPr>
            <a:xfrm>
              <a:off x="-3679521" y="3180689"/>
              <a:ext cx="7171881" cy="1341201"/>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type="radio" value="female" name="gender" checked&gt;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女</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type="radio" value="male" name="gender"&gt;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男</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200139" y="4122322"/>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5" name="图片 4"/>
          <p:cNvPicPr>
            <a:picLocks noChangeAspect="1"/>
          </p:cNvPicPr>
          <p:nvPr/>
        </p:nvPicPr>
        <p:blipFill>
          <a:blip r:embed="rId1"/>
          <a:stretch>
            <a:fillRect/>
          </a:stretch>
        </p:blipFill>
        <p:spPr>
          <a:xfrm>
            <a:off x="685711" y="2183606"/>
            <a:ext cx="10503027" cy="249078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4. </a:t>
            </a:r>
            <a:r>
              <a:rPr lang="zh-CN" altLang="en-US" b="1"/>
              <a:t>复选框</a:t>
            </a:r>
            <a:endParaRPr lang="zh-CN" altLang="en-US" b="1"/>
          </a:p>
          <a:p>
            <a:r>
              <a:rPr lang="zh-CN" altLang="en-US"/>
              <a:t>复选框是用于选择或取消某个项目的表单控件，将</a:t>
            </a:r>
            <a:r>
              <a:rPr lang="en-US" altLang="zh-CN"/>
              <a:t>&lt;input&gt;</a:t>
            </a:r>
            <a:r>
              <a:rPr lang="zh-CN" altLang="en-US"/>
              <a:t>标签的</a:t>
            </a:r>
            <a:r>
              <a:rPr lang="en-US" altLang="zh-CN"/>
              <a:t>type</a:t>
            </a:r>
            <a:r>
              <a:rPr lang="zh-CN" altLang="en-US"/>
              <a:t>属性设置为</a:t>
            </a:r>
            <a:r>
              <a:rPr lang="en-US" altLang="zh-CN"/>
              <a:t>checkbox</a:t>
            </a:r>
            <a:r>
              <a:rPr lang="zh-CN" altLang="en-US"/>
              <a:t>即可定义复选框。语法如下。</a:t>
            </a:r>
            <a:endParaRPr lang="zh-CN" altLang="en-US"/>
          </a:p>
        </p:txBody>
      </p:sp>
      <p:grpSp>
        <p:nvGrpSpPr>
          <p:cNvPr id="6" name="组合 5"/>
          <p:cNvGrpSpPr/>
          <p:nvPr/>
        </p:nvGrpSpPr>
        <p:grpSpPr>
          <a:xfrm>
            <a:off x="1984819" y="3289813"/>
            <a:ext cx="8010081" cy="1472138"/>
            <a:chOff x="-3679521" y="3101048"/>
            <a:chExt cx="7279228" cy="1472138"/>
          </a:xfrm>
        </p:grpSpPr>
        <p:sp>
          <p:nvSpPr>
            <p:cNvPr id="7" name="矩形 6"/>
            <p:cNvSpPr/>
            <p:nvPr/>
          </p:nvSpPr>
          <p:spPr>
            <a:xfrm>
              <a:off x="-3679521" y="3180689"/>
              <a:ext cx="7171881" cy="1392497"/>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type="checkbox" value="rock" name="m1" checked&gt;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摇滚乐</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type="checkbox" value="jazz" name="m2" checked &gt;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爵士乐</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type="checkbox" value="pop" name="m3" &gt;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流行乐</a:t>
              </a:r>
              <a:endPar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200139" y="4122322"/>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3" name="图片 2"/>
          <p:cNvPicPr>
            <a:picLocks noChangeAspect="1"/>
          </p:cNvPicPr>
          <p:nvPr/>
        </p:nvPicPr>
        <p:blipFill>
          <a:blip r:embed="rId1"/>
          <a:stretch>
            <a:fillRect/>
          </a:stretch>
        </p:blipFill>
        <p:spPr>
          <a:xfrm>
            <a:off x="685711" y="2278062"/>
            <a:ext cx="9823658" cy="230187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b="1"/>
              <a:t>5. </a:t>
            </a:r>
            <a:r>
              <a:rPr lang="zh-CN" altLang="en-US" b="1"/>
              <a:t>列表或菜单</a:t>
            </a:r>
            <a:endParaRPr lang="zh-CN" altLang="en-US" b="1"/>
          </a:p>
          <a:p>
            <a:r>
              <a:rPr lang="zh-CN" altLang="en-US"/>
              <a:t>列表或菜单是用于从多个项目中选择某个项目的表单控件，使用</a:t>
            </a:r>
            <a:r>
              <a:rPr lang="en-US" altLang="zh-CN"/>
              <a:t>&lt;select&gt;</a:t>
            </a:r>
            <a:r>
              <a:rPr lang="zh-CN" altLang="en-US"/>
              <a:t>标签定义列表或菜单。语法如下。</a:t>
            </a:r>
            <a:endParaRPr lang="zh-CN" altLang="en-US"/>
          </a:p>
        </p:txBody>
      </p:sp>
      <p:grpSp>
        <p:nvGrpSpPr>
          <p:cNvPr id="6" name="组合 5"/>
          <p:cNvGrpSpPr/>
          <p:nvPr/>
        </p:nvGrpSpPr>
        <p:grpSpPr>
          <a:xfrm>
            <a:off x="1984819" y="3289813"/>
            <a:ext cx="7891956" cy="2405727"/>
            <a:chOff x="-3679521" y="3101048"/>
            <a:chExt cx="7171881" cy="2405727"/>
          </a:xfrm>
        </p:grpSpPr>
        <p:sp>
          <p:nvSpPr>
            <p:cNvPr id="7" name="矩形 6"/>
            <p:cNvSpPr/>
            <p:nvPr/>
          </p:nvSpPr>
          <p:spPr>
            <a:xfrm>
              <a:off x="-3679521" y="3180689"/>
              <a:ext cx="7171881" cy="2326086"/>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&lt;select name="name" size="3" multiple&gt; </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&lt;option value="beijing" selected&gt;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北京</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&lt;/option&gt;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&lt;option value="tianjin"&gt;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天津</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&lt;/option&gt;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&lt;option value="shanghai" selected&gt;</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上海</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&lt;/option&gt;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&lt;/select&gt;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092792" y="5107207"/>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5" name="图片 4"/>
          <p:cNvPicPr>
            <a:picLocks noChangeAspect="1"/>
          </p:cNvPicPr>
          <p:nvPr/>
        </p:nvPicPr>
        <p:blipFill>
          <a:blip r:embed="rId1"/>
          <a:stretch>
            <a:fillRect/>
          </a:stretch>
        </p:blipFill>
        <p:spPr>
          <a:xfrm>
            <a:off x="1185349" y="1875631"/>
            <a:ext cx="9821301" cy="31067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pPr algn="just">
              <a:lnSpc>
                <a:spcPct val="150000"/>
              </a:lnSpc>
            </a:pPr>
            <a:r>
              <a:rPr lang="zh-CN" altLang="en-US" dirty="0"/>
              <a:t>     </a:t>
            </a:r>
            <a:r>
              <a:rPr lang="en-US" altLang="zh-CN" dirty="0"/>
              <a:t>JavaScript</a:t>
            </a:r>
            <a:r>
              <a:rPr lang="zh-CN" altLang="en-US" dirty="0"/>
              <a:t>事件大致可以分为以下</a:t>
            </a:r>
            <a:r>
              <a:rPr lang="en-US" altLang="zh-CN" dirty="0"/>
              <a:t>4</a:t>
            </a:r>
            <a:r>
              <a:rPr lang="zh-CN" altLang="en-US" dirty="0"/>
              <a:t>类</a:t>
            </a:r>
            <a:endParaRPr lang="zh-CN" altLang="en-US" dirty="0"/>
          </a:p>
          <a:p>
            <a:pPr marL="914400" lvl="1" indent="-457200" algn="just">
              <a:lnSpc>
                <a:spcPct val="150000"/>
              </a:lnSpc>
              <a:buFont typeface="Wingdings" panose="05000000000000000000" pitchFamily="2" charset="2"/>
              <a:buChar char="n"/>
            </a:pPr>
            <a:r>
              <a:rPr lang="zh-CN" altLang="en-US" dirty="0"/>
              <a:t>键盘事件：</a:t>
            </a:r>
            <a:r>
              <a:rPr lang="zh-CN" altLang="en-US" dirty="0">
                <a:solidFill>
                  <a:srgbClr val="0070C0"/>
                </a:solidFill>
              </a:rPr>
              <a:t>用户通过键盘与网页交互的动作。常用于表单验证和游戏控制。</a:t>
            </a:r>
            <a:endParaRPr lang="zh-CN" altLang="en-US" dirty="0">
              <a:solidFill>
                <a:srgbClr val="0070C0"/>
              </a:solidFill>
            </a:endParaRPr>
          </a:p>
          <a:p>
            <a:pPr marL="914400" lvl="1" indent="-457200" algn="just">
              <a:lnSpc>
                <a:spcPct val="150000"/>
              </a:lnSpc>
              <a:buFont typeface="Wingdings" panose="05000000000000000000" pitchFamily="2" charset="2"/>
              <a:buChar char="n"/>
            </a:pPr>
            <a:r>
              <a:rPr lang="zh-CN" altLang="en-US" dirty="0"/>
              <a:t>鼠标事件：</a:t>
            </a:r>
            <a:r>
              <a:rPr lang="zh-CN" altLang="en-US" dirty="0">
                <a:solidFill>
                  <a:srgbClr val="0070C0"/>
                </a:solidFill>
              </a:rPr>
              <a:t>用户使用鼠标或其他指针设备（如触摸屏）与网页元素交互。</a:t>
            </a:r>
            <a:endParaRPr lang="zh-CN" altLang="en-US" dirty="0">
              <a:solidFill>
                <a:srgbClr val="0070C0"/>
              </a:solidFill>
            </a:endParaRPr>
          </a:p>
          <a:p>
            <a:pPr marL="914400" lvl="1" indent="-457200" algn="just">
              <a:lnSpc>
                <a:spcPct val="150000"/>
              </a:lnSpc>
              <a:buClrTx/>
              <a:buSzTx/>
              <a:buFont typeface="Wingdings" panose="05000000000000000000" pitchFamily="2" charset="2"/>
              <a:buChar char="n"/>
            </a:pPr>
            <a:r>
              <a:rPr lang="zh-CN" altLang="en-US" dirty="0"/>
              <a:t>页面事件：</a:t>
            </a:r>
            <a:r>
              <a:rPr lang="zh-CN" altLang="en-US" dirty="0">
                <a:solidFill>
                  <a:srgbClr val="0070C0"/>
                </a:solidFill>
              </a:rPr>
              <a:t>关联于整个网页或窗口的状态，如加载、大小调整或滚动等。</a:t>
            </a:r>
            <a:endParaRPr lang="zh-CN" altLang="en-US" dirty="0">
              <a:solidFill>
                <a:srgbClr val="0070C0"/>
              </a:solidFill>
            </a:endParaRPr>
          </a:p>
          <a:p>
            <a:pPr marL="914400" lvl="1" indent="-457200" algn="just">
              <a:lnSpc>
                <a:spcPct val="150000"/>
              </a:lnSpc>
              <a:buClrTx/>
              <a:buSzTx/>
              <a:buFont typeface="Wingdings" panose="05000000000000000000" pitchFamily="2" charset="2"/>
              <a:buChar char="n"/>
            </a:pPr>
            <a:r>
              <a:rPr lang="zh-CN" altLang="en-US" dirty="0"/>
              <a:t>表单事件：</a:t>
            </a:r>
            <a:r>
              <a:rPr lang="zh-CN" altLang="en-US" dirty="0">
                <a:solidFill>
                  <a:srgbClr val="0070C0"/>
                </a:solidFill>
              </a:rPr>
              <a:t>常用于处理用户的输入和表单的提交。</a:t>
            </a:r>
            <a:endParaRPr lang="zh-CN" altLang="en-US" dirty="0">
              <a:solidFill>
                <a:srgbClr val="0070C0"/>
              </a:solidFill>
            </a:endParaRPr>
          </a:p>
        </p:txBody>
      </p:sp>
      <p:sp>
        <p:nvSpPr>
          <p:cNvPr id="3" name="标题 2"/>
          <p:cNvSpPr>
            <a:spLocks noGrp="1"/>
          </p:cNvSpPr>
          <p:nvPr>
            <p:ph type="title"/>
          </p:nvPr>
        </p:nvSpPr>
        <p:spPr>
          <a:xfrm>
            <a:off x="747241" y="249383"/>
            <a:ext cx="7391400" cy="590556"/>
          </a:xfrm>
        </p:spPr>
        <p:txBody>
          <a:bodyPr/>
          <a:lstStyle/>
          <a:p>
            <a:r>
              <a:rPr lang="zh-CN" altLang="en-US" dirty="0"/>
              <a:t>事件分类</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sz="2400" b="1"/>
              <a:t>6. </a:t>
            </a:r>
            <a:r>
              <a:rPr lang="zh-CN" altLang="en-US" sz="2400" b="1"/>
              <a:t>按钮</a:t>
            </a:r>
            <a:endParaRPr lang="zh-CN" altLang="en-US" sz="2400" b="1"/>
          </a:p>
          <a:p>
            <a:r>
              <a:rPr lang="en-US" altLang="zh-CN" sz="2000"/>
              <a:t>        HTML</a:t>
            </a:r>
            <a:r>
              <a:rPr lang="zh-CN" altLang="en-US" sz="2000"/>
              <a:t>支持</a:t>
            </a:r>
            <a:r>
              <a:rPr lang="en-US" altLang="zh-CN" sz="2000"/>
              <a:t>3</a:t>
            </a:r>
            <a:r>
              <a:rPr lang="zh-CN" altLang="en-US" sz="2000"/>
              <a:t>种类型的按钮，即</a:t>
            </a:r>
            <a:r>
              <a:rPr lang="zh-CN" altLang="en-US" sz="2000" b="1">
                <a:solidFill>
                  <a:schemeClr val="accent2">
                    <a:lumMod val="75000"/>
                  </a:schemeClr>
                </a:solidFill>
              </a:rPr>
              <a:t>普通按钮、提交按钮和重置按</a:t>
            </a:r>
            <a:r>
              <a:rPr lang="zh-CN" altLang="en-US" sz="2000"/>
              <a:t>钮。单击普通按钮实现某些操作，比如弹出提示、得到信息等；单击提交按钮，能够将表单中的数据提交到服务器；单击重置按钮，能够将表单中所有控件的值设置为初始值。使用</a:t>
            </a:r>
            <a:r>
              <a:rPr lang="en-US" altLang="zh-CN" sz="2000"/>
              <a:t>&lt;input&gt;</a:t>
            </a:r>
            <a:r>
              <a:rPr lang="zh-CN" altLang="en-US" sz="2000"/>
              <a:t>标签定义按钮，通过</a:t>
            </a:r>
            <a:r>
              <a:rPr lang="en-US" altLang="zh-CN" sz="2000"/>
              <a:t>type</a:t>
            </a:r>
            <a:r>
              <a:rPr lang="zh-CN" altLang="en-US" sz="2000"/>
              <a:t>属性指定按钮的类型，其中</a:t>
            </a:r>
            <a:r>
              <a:rPr lang="en-US" altLang="zh-CN" sz="2000"/>
              <a:t>type="button"</a:t>
            </a:r>
            <a:r>
              <a:rPr lang="zh-CN" altLang="en-US" sz="2000"/>
              <a:t>表示定义普通按钮，</a:t>
            </a:r>
            <a:r>
              <a:rPr lang="en-US" altLang="zh-CN" sz="2000"/>
              <a:t>type="submit"</a:t>
            </a:r>
            <a:r>
              <a:rPr lang="zh-CN" altLang="en-US" sz="2000"/>
              <a:t>表示定义提交按钮，</a:t>
            </a:r>
            <a:r>
              <a:rPr lang="en-US" altLang="zh-CN" sz="2000"/>
              <a:t>type="reset"</a:t>
            </a:r>
            <a:r>
              <a:rPr lang="zh-CN" altLang="en-US" sz="2000"/>
              <a:t>表示定义重置按钮，语法如下。</a:t>
            </a:r>
            <a:endParaRPr lang="zh-CN" altLang="en-US" sz="2000"/>
          </a:p>
        </p:txBody>
      </p:sp>
      <p:grpSp>
        <p:nvGrpSpPr>
          <p:cNvPr id="6" name="组合 5"/>
          <p:cNvGrpSpPr/>
          <p:nvPr/>
        </p:nvGrpSpPr>
        <p:grpSpPr>
          <a:xfrm>
            <a:off x="1718119" y="4496313"/>
            <a:ext cx="7891956" cy="1472138"/>
            <a:chOff x="-3679521" y="3101048"/>
            <a:chExt cx="7171881" cy="1472138"/>
          </a:xfrm>
        </p:grpSpPr>
        <p:sp>
          <p:nvSpPr>
            <p:cNvPr id="7" name="矩形 6"/>
            <p:cNvSpPr/>
            <p:nvPr/>
          </p:nvSpPr>
          <p:spPr>
            <a:xfrm>
              <a:off x="-3679521" y="3180689"/>
              <a:ext cx="7171881" cy="1392497"/>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type="button" value="</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问好</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name="hello" /&gt;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type="submit" name="submit" /&gt;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type="reset" name="reset" /&gt;</a:t>
              </a:r>
              <a:endPar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092792" y="4173618"/>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8.7.1  </a:t>
            </a:r>
            <a:r>
              <a:rPr lang="zh-CN" altLang="en-US"/>
              <a:t>表单和表单对象</a:t>
            </a:r>
            <a:endParaRPr lang="zh-CN" altLang="en-US" dirty="0"/>
          </a:p>
        </p:txBody>
      </p:sp>
      <p:pic>
        <p:nvPicPr>
          <p:cNvPr id="3" name="图片 2"/>
          <p:cNvPicPr>
            <a:picLocks noChangeAspect="1"/>
          </p:cNvPicPr>
          <p:nvPr/>
        </p:nvPicPr>
        <p:blipFill>
          <a:blip r:embed="rId1"/>
          <a:stretch>
            <a:fillRect/>
          </a:stretch>
        </p:blipFill>
        <p:spPr>
          <a:xfrm>
            <a:off x="809625" y="2453593"/>
            <a:ext cx="10125076" cy="1950813"/>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8-15】</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会员注册表单</a:t>
            </a:r>
            <a:r>
              <a:rPr lang="en-US" altLang="zh-CN" sz="2400"/>
              <a:t>——</a:t>
            </a:r>
            <a:r>
              <a:rPr lang="zh-CN" altLang="en-US" sz="2400"/>
              <a:t>表单元素</a:t>
            </a:r>
            <a:endParaRPr lang="zh-CN" altLang="en-US" sz="2400" dirty="0"/>
          </a:p>
        </p:txBody>
      </p:sp>
      <p:grpSp>
        <p:nvGrpSpPr>
          <p:cNvPr id="17" name="组合 16"/>
          <p:cNvGrpSpPr/>
          <p:nvPr/>
        </p:nvGrpSpPr>
        <p:grpSpPr>
          <a:xfrm>
            <a:off x="466438" y="2526504"/>
            <a:ext cx="5629562" cy="2896396"/>
            <a:chOff x="401629" y="2916136"/>
            <a:chExt cx="5629562" cy="4191256"/>
          </a:xfrm>
        </p:grpSpPr>
        <p:sp>
          <p:nvSpPr>
            <p:cNvPr id="8" name="任意多边形 7"/>
            <p:cNvSpPr/>
            <p:nvPr/>
          </p:nvSpPr>
          <p:spPr>
            <a:xfrm flipV="1">
              <a:off x="401629" y="2916136"/>
              <a:ext cx="5629562" cy="4191256"/>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04723" y="3815201"/>
              <a:ext cx="3630133" cy="1814145"/>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使用表单中的控件文本框、单选按钮、复选框、列表和按钮来实现一个会员注册的页面。</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3"/>
            <a:ext cx="4716986" cy="3959687"/>
            <a:chOff x="6851559" y="2869060"/>
            <a:chExt cx="4716986" cy="5289966"/>
          </a:xfrm>
        </p:grpSpPr>
        <p:grpSp>
          <p:nvGrpSpPr>
            <p:cNvPr id="12" name="组合 11"/>
            <p:cNvGrpSpPr/>
            <p:nvPr/>
          </p:nvGrpSpPr>
          <p:grpSpPr>
            <a:xfrm>
              <a:off x="6851559" y="2869060"/>
              <a:ext cx="4716986" cy="2700733"/>
              <a:chOff x="6851558" y="2370297"/>
              <a:chExt cx="4716986" cy="2700733"/>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190167"/>
                <a:ext cx="4716985" cy="188086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根据任务描述要求，首先创建一个表单。</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在表单中添加各种表单元素。</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8-15】</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会员注册表单</a:t>
            </a:r>
            <a:r>
              <a:rPr lang="en-US" altLang="zh-CN" sz="2400"/>
              <a:t>——</a:t>
            </a:r>
            <a:r>
              <a:rPr lang="zh-CN" altLang="en-US" sz="2400"/>
              <a:t>表单元素</a:t>
            </a:r>
            <a:endParaRPr lang="zh-CN" altLang="en-US" sz="2400" dirty="0"/>
          </a:p>
        </p:txBody>
      </p:sp>
      <p:pic>
        <p:nvPicPr>
          <p:cNvPr id="3" name="图片 2"/>
          <p:cNvPicPr>
            <a:picLocks noChangeAspect="1"/>
          </p:cNvPicPr>
          <p:nvPr/>
        </p:nvPicPr>
        <p:blipFill>
          <a:blip r:embed="rId1"/>
          <a:stretch>
            <a:fillRect/>
          </a:stretch>
        </p:blipFill>
        <p:spPr>
          <a:xfrm>
            <a:off x="709785" y="1971675"/>
            <a:ext cx="8969375" cy="4711018"/>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8-15】</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会员注册表单</a:t>
            </a:r>
            <a:r>
              <a:rPr lang="en-US" altLang="zh-CN" sz="2400"/>
              <a:t>——</a:t>
            </a:r>
            <a:r>
              <a:rPr lang="zh-CN" altLang="en-US" sz="2400"/>
              <a:t>表单元素</a:t>
            </a:r>
            <a:endParaRPr lang="zh-CN" altLang="en-US" sz="24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421380" y="2155507"/>
            <a:ext cx="4135120" cy="4184435"/>
          </a:xfrm>
          <a:prstGeom prst="rect">
            <a:avLst/>
          </a:prstGeom>
          <a:noFill/>
          <a:ln w="6350">
            <a:solidFill>
              <a:srgbClr val="000000"/>
            </a:solid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8.7.2  </a:t>
            </a:r>
            <a:r>
              <a:rPr lang="zh-CN" altLang="en-US"/>
              <a:t>访问表单和表单元素</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sz="2400" b="1"/>
              <a:t>1. </a:t>
            </a:r>
            <a:r>
              <a:rPr lang="zh-CN" altLang="en-US" sz="2400" b="1"/>
              <a:t>通过表单的</a:t>
            </a:r>
            <a:r>
              <a:rPr lang="en-US" altLang="zh-CN" sz="2400" b="1"/>
              <a:t>ID</a:t>
            </a:r>
            <a:r>
              <a:rPr lang="zh-CN" altLang="en-US" sz="2400" b="1"/>
              <a:t>来访问表单</a:t>
            </a:r>
            <a:endParaRPr lang="zh-CN" altLang="en-US" sz="2400" b="1"/>
          </a:p>
          <a:p>
            <a:r>
              <a:rPr lang="zh-CN" altLang="en-US" sz="2400"/>
              <a:t>       首先，我们需要给表单或者表单元素定义</a:t>
            </a:r>
            <a:r>
              <a:rPr lang="en-US" altLang="zh-CN" sz="2400"/>
              <a:t>id</a:t>
            </a:r>
            <a:r>
              <a:rPr lang="zh-CN" altLang="en-US" sz="2400"/>
              <a:t>属性，然后使用</a:t>
            </a:r>
            <a:r>
              <a:rPr lang="en-US" altLang="zh-CN" sz="2400"/>
              <a:t>document. getElementById()</a:t>
            </a:r>
            <a:r>
              <a:rPr lang="zh-CN" altLang="en-US" sz="2400"/>
              <a:t>方法获取对应的</a:t>
            </a:r>
            <a:r>
              <a:rPr lang="en-US" altLang="zh-CN" sz="2400"/>
              <a:t>DOM</a:t>
            </a:r>
            <a:r>
              <a:rPr lang="zh-CN" altLang="en-US" sz="2400"/>
              <a:t>对象，语法如下。</a:t>
            </a:r>
            <a:endParaRPr lang="zh-CN" altLang="en-US" sz="2400"/>
          </a:p>
        </p:txBody>
      </p:sp>
      <p:grpSp>
        <p:nvGrpSpPr>
          <p:cNvPr id="6" name="组合 5"/>
          <p:cNvGrpSpPr/>
          <p:nvPr/>
        </p:nvGrpSpPr>
        <p:grpSpPr>
          <a:xfrm>
            <a:off x="994218" y="3429000"/>
            <a:ext cx="9991282" cy="1888867"/>
            <a:chOff x="-3679521" y="3101048"/>
            <a:chExt cx="7171881" cy="2718633"/>
          </a:xfrm>
        </p:grpSpPr>
        <p:sp>
          <p:nvSpPr>
            <p:cNvPr id="7" name="矩形 6"/>
            <p:cNvSpPr/>
            <p:nvPr/>
          </p:nvSpPr>
          <p:spPr>
            <a:xfrm>
              <a:off x="-3679521" y="3180689"/>
              <a:ext cx="7171881" cy="2638992"/>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var myForm = document.getElementById("myFormId"); //myFormId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为表单的</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属性值</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var Name = document.getElementById("userId"); //userId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为表单中控件的</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属性值</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var userName = document.querySelector("#userId"); //userId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为表单中控件的</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id</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属性值</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L 形 8"/>
            <p:cNvSpPr/>
            <p:nvPr/>
          </p:nvSpPr>
          <p:spPr>
            <a:xfrm rot="16200000">
              <a:off x="3092792" y="5420113"/>
              <a:ext cx="417232"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8.7.2  </a:t>
            </a:r>
            <a:r>
              <a:rPr lang="zh-CN" altLang="en-US"/>
              <a:t>访问表单和表单元素</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pPr indent="254000" algn="just">
              <a:lnSpc>
                <a:spcPts val="1450"/>
              </a:lnSpc>
            </a:pPr>
            <a:r>
              <a:rPr lang="zh-CN" altLang="zh-CN" sz="1800" b="1" kern="100">
                <a:effectLst/>
                <a:latin typeface="方正兰亭刊黑_GBK"/>
                <a:cs typeface="Times New Roman" panose="02020603050405020304" pitchFamily="18" charset="0"/>
              </a:rPr>
              <a:t>【例</a:t>
            </a:r>
            <a:r>
              <a:rPr lang="en-US" altLang="zh-CN" sz="1800" b="1" kern="100">
                <a:effectLst/>
                <a:latin typeface="方正兰亭刊黑_GBK"/>
                <a:cs typeface="Times New Roman" panose="02020603050405020304" pitchFamily="18" charset="0"/>
              </a:rPr>
              <a:t>8-5</a:t>
            </a:r>
            <a:r>
              <a:rPr lang="zh-CN" altLang="zh-CN" sz="1800" b="1" kern="100">
                <a:effectLst/>
                <a:latin typeface="方正兰亭刊黑_GBK"/>
                <a:cs typeface="Times New Roman" panose="02020603050405020304" pitchFamily="18" charset="0"/>
              </a:rPr>
              <a:t>】</a:t>
            </a:r>
            <a:r>
              <a:rPr lang="zh-CN" altLang="zh-CN" sz="1800" kern="100">
                <a:effectLst/>
                <a:latin typeface="方正兰亭刊黑_GBK"/>
                <a:cs typeface="Times New Roman" panose="02020603050405020304" pitchFamily="18" charset="0"/>
              </a:rPr>
              <a:t>通过表单</a:t>
            </a:r>
            <a:r>
              <a:rPr lang="en-US" altLang="zh-CN" sz="1800" kern="100">
                <a:effectLst/>
                <a:latin typeface="方正兰亭刊黑_GBK"/>
                <a:cs typeface="Times New Roman" panose="02020603050405020304" pitchFamily="18" charset="0"/>
              </a:rPr>
              <a:t>id</a:t>
            </a:r>
            <a:r>
              <a:rPr lang="zh-CN" altLang="zh-CN" sz="1800" kern="100">
                <a:effectLst/>
                <a:latin typeface="方正兰亭刊黑_GBK"/>
                <a:cs typeface="Times New Roman" panose="02020603050405020304" pitchFamily="18" charset="0"/>
              </a:rPr>
              <a:t>属性访问表单示例。</a:t>
            </a:r>
            <a:endParaRPr lang="zh-CN" altLang="zh-CN" sz="1800" kern="100">
              <a:effectLst/>
              <a:latin typeface="方正兰亭刊黑_GBK"/>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57289" y="1896566"/>
            <a:ext cx="7772311" cy="4301034"/>
          </a:xfrm>
          <a:prstGeom prst="rect">
            <a:avLst/>
          </a:prstGeom>
        </p:spPr>
      </p:pic>
      <p:pic>
        <p:nvPicPr>
          <p:cNvPr id="10" name="图片 9"/>
          <p:cNvPicPr>
            <a:picLocks noChangeAspect="1"/>
          </p:cNvPicPr>
          <p:nvPr/>
        </p:nvPicPr>
        <p:blipFill>
          <a:blip r:embed="rId2"/>
          <a:stretch>
            <a:fillRect/>
          </a:stretch>
        </p:blipFill>
        <p:spPr>
          <a:xfrm>
            <a:off x="7421930" y="3979323"/>
            <a:ext cx="4642803" cy="227756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8.7.2  </a:t>
            </a:r>
            <a:r>
              <a:rPr lang="zh-CN" altLang="en-US"/>
              <a:t>访问表单和表单元素</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sz="2400" b="1"/>
              <a:t>2. </a:t>
            </a:r>
            <a:r>
              <a:rPr lang="zh-CN" altLang="en-US" sz="2400" b="1"/>
              <a:t>通过表单名称来访问表单</a:t>
            </a:r>
            <a:endParaRPr lang="zh-CN" altLang="en-US" sz="2400" b="1"/>
          </a:p>
          <a:p>
            <a:r>
              <a:rPr lang="zh-CN" altLang="en-US" sz="2400"/>
              <a:t>        首先，我们需要给表单或者表单元素定义</a:t>
            </a:r>
            <a:r>
              <a:rPr lang="en-US" altLang="zh-CN" sz="2400"/>
              <a:t>name</a:t>
            </a:r>
            <a:r>
              <a:rPr lang="zh-CN" altLang="en-US" sz="2400"/>
              <a:t>属性，然后使用</a:t>
            </a:r>
            <a:r>
              <a:rPr lang="en-US" altLang="zh-CN" sz="2400"/>
              <a:t>document. getElementsBy Name()</a:t>
            </a:r>
            <a:r>
              <a:rPr lang="zh-CN" altLang="en-US" sz="2400"/>
              <a:t>方法获取对应的</a:t>
            </a:r>
            <a:r>
              <a:rPr lang="en-US" altLang="zh-CN" sz="2400"/>
              <a:t>DOM</a:t>
            </a:r>
            <a:r>
              <a:rPr lang="zh-CN" altLang="en-US" sz="2400"/>
              <a:t>对象，语法如下。</a:t>
            </a:r>
            <a:endParaRPr lang="zh-CN" altLang="en-US" sz="2400"/>
          </a:p>
        </p:txBody>
      </p:sp>
      <p:grpSp>
        <p:nvGrpSpPr>
          <p:cNvPr id="6" name="组合 5"/>
          <p:cNvGrpSpPr/>
          <p:nvPr/>
        </p:nvGrpSpPr>
        <p:grpSpPr>
          <a:xfrm>
            <a:off x="994218" y="3429000"/>
            <a:ext cx="9991282" cy="1914625"/>
            <a:chOff x="-3679521" y="3101048"/>
            <a:chExt cx="7171881" cy="2755706"/>
          </a:xfrm>
        </p:grpSpPr>
        <p:sp>
          <p:nvSpPr>
            <p:cNvPr id="7" name="矩形 6"/>
            <p:cNvSpPr/>
            <p:nvPr/>
          </p:nvSpPr>
          <p:spPr>
            <a:xfrm>
              <a:off x="-3679521" y="3180688"/>
              <a:ext cx="7171881" cy="2676066"/>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//myForm</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为表单的</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name</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属性值</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var myForm=document.getElementsByName("myForm")[0];</a:t>
              </a:r>
              <a:endPar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//userName</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为表单中控件的</a:t>
              </a: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name</a:t>
              </a: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属性值</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var userName=document.getElementsByName("userName")[0];</a:t>
              </a:r>
              <a:endPar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L 形 8"/>
            <p:cNvSpPr/>
            <p:nvPr/>
          </p:nvSpPr>
          <p:spPr>
            <a:xfrm rot="16200000">
              <a:off x="3092792" y="5420113"/>
              <a:ext cx="417232"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8.7.2  </a:t>
            </a:r>
            <a:r>
              <a:rPr lang="zh-CN" altLang="en-US"/>
              <a:t>访问表单和表单元素</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pPr indent="254000" algn="just">
              <a:lnSpc>
                <a:spcPts val="1450"/>
              </a:lnSpc>
            </a:pPr>
            <a:r>
              <a:rPr lang="zh-CN" altLang="zh-CN" sz="1800" b="1" kern="1000">
                <a:effectLst/>
                <a:ea typeface="方正兰亭刊黑_GBK"/>
                <a:cs typeface="Times New Roman" panose="02020603050405020304" pitchFamily="18" charset="0"/>
              </a:rPr>
              <a:t>【例</a:t>
            </a:r>
            <a:r>
              <a:rPr lang="en-US" altLang="zh-CN" sz="1800" b="1" kern="1000">
                <a:effectLst/>
                <a:ea typeface="方正兰亭刊黑_GBK"/>
                <a:cs typeface="Times New Roman" panose="02020603050405020304" pitchFamily="18" charset="0"/>
              </a:rPr>
              <a:t>8-6</a:t>
            </a:r>
            <a:r>
              <a:rPr lang="zh-CN" altLang="zh-CN" sz="1800" b="1" kern="1000">
                <a:effectLst/>
                <a:ea typeface="方正兰亭刊黑_GBK"/>
                <a:cs typeface="Times New Roman" panose="02020603050405020304" pitchFamily="18" charset="0"/>
              </a:rPr>
              <a:t>】</a:t>
            </a:r>
            <a:r>
              <a:rPr lang="zh-CN" altLang="zh-CN" sz="1800" kern="1000">
                <a:effectLst/>
                <a:ea typeface="方正兰亭刊黑_GBK"/>
                <a:cs typeface="Times New Roman" panose="02020603050405020304" pitchFamily="18" charset="0"/>
              </a:rPr>
              <a:t>通过表单名称</a:t>
            </a:r>
            <a:r>
              <a:rPr lang="en-US" altLang="zh-CN" sz="1800" kern="1000">
                <a:effectLst/>
                <a:ea typeface="方正兰亭刊黑_GBK"/>
                <a:cs typeface="Times New Roman" panose="02020603050405020304" pitchFamily="18" charset="0"/>
              </a:rPr>
              <a:t>name</a:t>
            </a:r>
            <a:r>
              <a:rPr lang="zh-CN" altLang="zh-CN" sz="1800" kern="1000">
                <a:effectLst/>
                <a:ea typeface="方正兰亭刊黑_GBK"/>
                <a:cs typeface="Times New Roman" panose="02020603050405020304" pitchFamily="18" charset="0"/>
              </a:rPr>
              <a:t>属性访问表单示例。</a:t>
            </a:r>
            <a:endParaRPr lang="zh-CN" altLang="zh-CN" sz="1800" kern="100">
              <a:effectLst/>
              <a:latin typeface="方正兰亭刊黑_GBK"/>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28233" y="2042573"/>
            <a:ext cx="8131457" cy="4214310"/>
          </a:xfrm>
          <a:prstGeom prst="rect">
            <a:avLst/>
          </a:prstGeom>
        </p:spPr>
      </p:pic>
      <p:pic>
        <p:nvPicPr>
          <p:cNvPr id="8" name="图片 7"/>
          <p:cNvPicPr>
            <a:picLocks noChangeAspect="1"/>
          </p:cNvPicPr>
          <p:nvPr/>
        </p:nvPicPr>
        <p:blipFill>
          <a:blip r:embed="rId2"/>
          <a:stretch>
            <a:fillRect/>
          </a:stretch>
        </p:blipFill>
        <p:spPr>
          <a:xfrm>
            <a:off x="7272019" y="4016944"/>
            <a:ext cx="4462692" cy="2328863"/>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8.7.2  </a:t>
            </a:r>
            <a:r>
              <a:rPr lang="zh-CN" altLang="en-US"/>
              <a:t>访问表单和表单元素</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r>
              <a:rPr lang="en-US" altLang="zh-CN" sz="2400" b="1"/>
              <a:t>3. </a:t>
            </a:r>
            <a:r>
              <a:rPr lang="zh-CN" altLang="en-US" sz="2400" b="1"/>
              <a:t>通过表单标签名来访问表单</a:t>
            </a:r>
            <a:endParaRPr lang="zh-CN" altLang="en-US" sz="2400" b="1"/>
          </a:p>
          <a:p>
            <a:r>
              <a:rPr lang="zh-CN" altLang="en-US" sz="2400"/>
              <a:t>      在这里，我们不需要定义任何属性，而是直接使用</a:t>
            </a:r>
            <a:r>
              <a:rPr lang="en-US" altLang="zh-CN" sz="2400"/>
              <a:t>document.getElementsByTagName()</a:t>
            </a:r>
            <a:r>
              <a:rPr lang="zh-CN" altLang="en-US" sz="2400"/>
              <a:t>方法来获取对应的</a:t>
            </a:r>
            <a:r>
              <a:rPr lang="en-US" altLang="zh-CN" sz="2400"/>
              <a:t>DOM</a:t>
            </a:r>
            <a:r>
              <a:rPr lang="zh-CN" altLang="en-US" sz="2400"/>
              <a:t>对象，语法如下。</a:t>
            </a:r>
            <a:endParaRPr lang="zh-CN" altLang="en-US" sz="2400"/>
          </a:p>
        </p:txBody>
      </p:sp>
      <p:grpSp>
        <p:nvGrpSpPr>
          <p:cNvPr id="6" name="组合 5"/>
          <p:cNvGrpSpPr/>
          <p:nvPr/>
        </p:nvGrpSpPr>
        <p:grpSpPr>
          <a:xfrm>
            <a:off x="1265370" y="3581400"/>
            <a:ext cx="7451283" cy="539877"/>
            <a:chOff x="-3679521" y="3101048"/>
            <a:chExt cx="5348634" cy="777041"/>
          </a:xfrm>
        </p:grpSpPr>
        <p:sp>
          <p:nvSpPr>
            <p:cNvPr id="7" name="矩形 6"/>
            <p:cNvSpPr/>
            <p:nvPr/>
          </p:nvSpPr>
          <p:spPr>
            <a:xfrm>
              <a:off x="-3679521" y="3180687"/>
              <a:ext cx="5348634" cy="660503"/>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sv-SE"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var obj=document.getElementsByTagName("input");</a:t>
              </a:r>
              <a:endParaRPr kumimoji="0" lang="en-US"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L 形 8"/>
            <p:cNvSpPr/>
            <p:nvPr/>
          </p:nvSpPr>
          <p:spPr>
            <a:xfrm rot="16200000">
              <a:off x="1269546" y="3478521"/>
              <a:ext cx="417232"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590854"/>
            <a:ext cx="11209232" cy="4703087"/>
          </a:xfrm>
        </p:spPr>
        <p:txBody>
          <a:bodyPr>
            <a:normAutofit/>
          </a:bodyPr>
          <a:lstStyle/>
          <a:p>
            <a:pPr algn="just">
              <a:lnSpc>
                <a:spcPct val="150000"/>
              </a:lnSpc>
            </a:pPr>
            <a:r>
              <a:rPr lang="zh-CN" altLang="en-US" dirty="0"/>
              <a:t>       用户在使用键盘输入时触发的事件，包括</a:t>
            </a:r>
            <a:endParaRPr lang="en-US" altLang="zh-CN" dirty="0"/>
          </a:p>
          <a:p>
            <a:pPr marL="914400" lvl="1" indent="-457200" algn="just">
              <a:lnSpc>
                <a:spcPct val="150000"/>
              </a:lnSpc>
              <a:buFont typeface="Wingdings" panose="05000000000000000000" pitchFamily="2" charset="2"/>
              <a:buChar char="u"/>
            </a:pPr>
            <a:r>
              <a:rPr lang="en-US" altLang="zh-CN" dirty="0" err="1">
                <a:solidFill>
                  <a:schemeClr val="accent2">
                    <a:lumMod val="75000"/>
                  </a:schemeClr>
                </a:solidFill>
              </a:rPr>
              <a:t>keydown</a:t>
            </a:r>
            <a:r>
              <a:rPr lang="en-US" altLang="zh-CN" dirty="0"/>
              <a:t>——</a:t>
            </a:r>
            <a:r>
              <a:rPr lang="zh-CN" altLang="en-US" dirty="0"/>
              <a:t>某个键盘按键被按下时触发的事件</a:t>
            </a:r>
            <a:endParaRPr lang="en-US" altLang="zh-CN" dirty="0"/>
          </a:p>
          <a:p>
            <a:pPr marL="914400" lvl="1" indent="-457200" algn="just">
              <a:lnSpc>
                <a:spcPct val="150000"/>
              </a:lnSpc>
              <a:buFont typeface="Wingdings" panose="05000000000000000000" pitchFamily="2" charset="2"/>
              <a:buChar char="u"/>
            </a:pPr>
            <a:r>
              <a:rPr lang="en-US" altLang="zh-CN" dirty="0">
                <a:solidFill>
                  <a:schemeClr val="accent2">
                    <a:lumMod val="75000"/>
                  </a:schemeClr>
                </a:solidFill>
              </a:rPr>
              <a:t>keypress</a:t>
            </a:r>
            <a:r>
              <a:rPr lang="en-US" altLang="zh-CN" dirty="0"/>
              <a:t>——</a:t>
            </a:r>
            <a:r>
              <a:rPr lang="zh-CN" altLang="en-US" dirty="0"/>
              <a:t>某个键盘按键被按下并松开时触发的事件（较少使用）</a:t>
            </a:r>
            <a:endParaRPr lang="en-US" altLang="zh-CN" dirty="0"/>
          </a:p>
          <a:p>
            <a:pPr marL="914400" lvl="1" indent="-457200" algn="just">
              <a:lnSpc>
                <a:spcPct val="150000"/>
              </a:lnSpc>
              <a:buFont typeface="Wingdings" panose="05000000000000000000" pitchFamily="2" charset="2"/>
              <a:buChar char="u"/>
            </a:pPr>
            <a:r>
              <a:rPr lang="en-US" altLang="zh-CN" dirty="0" err="1">
                <a:solidFill>
                  <a:schemeClr val="accent2">
                    <a:lumMod val="75000"/>
                  </a:schemeClr>
                </a:solidFill>
              </a:rPr>
              <a:t>keyup</a:t>
            </a:r>
            <a:r>
              <a:rPr lang="en-US" altLang="zh-CN" dirty="0"/>
              <a:t>——</a:t>
            </a:r>
            <a:r>
              <a:rPr lang="zh-CN" altLang="en-US" dirty="0"/>
              <a:t>某个键盘按键被松开时触发的事件</a:t>
            </a:r>
            <a:endParaRPr lang="zh-CN" altLang="en-US" sz="2200" dirty="0">
              <a:solidFill>
                <a:schemeClr val="accent2">
                  <a:lumMod val="75000"/>
                </a:schemeClr>
              </a:solidFill>
            </a:endParaRPr>
          </a:p>
        </p:txBody>
      </p:sp>
      <p:sp>
        <p:nvSpPr>
          <p:cNvPr id="3" name="标题 2"/>
          <p:cNvSpPr>
            <a:spLocks noGrp="1"/>
          </p:cNvSpPr>
          <p:nvPr>
            <p:ph type="title"/>
          </p:nvPr>
        </p:nvSpPr>
        <p:spPr>
          <a:xfrm>
            <a:off x="747241" y="249383"/>
            <a:ext cx="7391400" cy="590556"/>
          </a:xfrm>
        </p:spPr>
        <p:txBody>
          <a:bodyPr/>
          <a:lstStyle/>
          <a:p>
            <a:r>
              <a:rPr lang="zh-CN" altLang="en-US" dirty="0"/>
              <a:t>键盘事件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8.7.2  </a:t>
            </a:r>
            <a:r>
              <a:rPr lang="zh-CN" altLang="en-US"/>
              <a:t>访问表单和表单元素</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pPr indent="254000" algn="just">
              <a:lnSpc>
                <a:spcPts val="1450"/>
              </a:lnSpc>
            </a:pPr>
            <a:r>
              <a:rPr lang="zh-CN" altLang="zh-CN" sz="1800" b="1" kern="100">
                <a:effectLst/>
                <a:latin typeface="方正兰亭刊黑_GBK"/>
                <a:cs typeface="Times New Roman" panose="02020603050405020304" pitchFamily="18" charset="0"/>
              </a:rPr>
              <a:t>【例</a:t>
            </a:r>
            <a:r>
              <a:rPr lang="en-US" altLang="zh-CN" sz="1800" b="1" kern="100">
                <a:effectLst/>
                <a:latin typeface="方正兰亭刊黑_GBK"/>
                <a:cs typeface="Times New Roman" panose="02020603050405020304" pitchFamily="18" charset="0"/>
              </a:rPr>
              <a:t>8-7</a:t>
            </a:r>
            <a:r>
              <a:rPr lang="zh-CN" altLang="zh-CN" sz="1800" b="1" kern="100">
                <a:effectLst/>
                <a:latin typeface="方正兰亭刊黑_GBK"/>
                <a:cs typeface="Times New Roman" panose="02020603050405020304" pitchFamily="18" charset="0"/>
              </a:rPr>
              <a:t>】</a:t>
            </a:r>
            <a:r>
              <a:rPr lang="zh-CN" altLang="zh-CN" sz="1800" kern="100">
                <a:effectLst/>
                <a:latin typeface="方正兰亭刊黑_GBK"/>
                <a:cs typeface="Times New Roman" panose="02020603050405020304" pitchFamily="18" charset="0"/>
              </a:rPr>
              <a:t>通过表单标签名访问表单示例。</a:t>
            </a:r>
            <a:endParaRPr lang="zh-CN" altLang="zh-CN" sz="1800" kern="100">
              <a:effectLst/>
              <a:latin typeface="方正兰亭刊黑_GBK"/>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54631" y="1828303"/>
            <a:ext cx="7724775" cy="3810000"/>
          </a:xfrm>
          <a:prstGeom prst="rect">
            <a:avLst/>
          </a:prstGeom>
        </p:spPr>
      </p:pic>
      <p:pic>
        <p:nvPicPr>
          <p:cNvPr id="8" name="图片 7"/>
          <p:cNvPicPr>
            <a:picLocks noChangeAspect="1"/>
          </p:cNvPicPr>
          <p:nvPr/>
        </p:nvPicPr>
        <p:blipFill>
          <a:blip r:embed="rId2"/>
          <a:stretch>
            <a:fillRect/>
          </a:stretch>
        </p:blipFill>
        <p:spPr>
          <a:xfrm>
            <a:off x="7692823" y="1674970"/>
            <a:ext cx="4056053" cy="1702753"/>
          </a:xfrm>
          <a:prstGeom prst="rect">
            <a:avLst/>
          </a:prstGeom>
        </p:spPr>
      </p:pic>
      <p:pic>
        <p:nvPicPr>
          <p:cNvPr id="9" name="图片 8"/>
          <p:cNvPicPr>
            <a:picLocks noChangeAspect="1"/>
          </p:cNvPicPr>
          <p:nvPr/>
        </p:nvPicPr>
        <p:blipFill>
          <a:blip r:embed="rId3"/>
          <a:stretch>
            <a:fillRect/>
          </a:stretch>
        </p:blipFill>
        <p:spPr>
          <a:xfrm>
            <a:off x="7692823" y="4088883"/>
            <a:ext cx="4041888" cy="1702753"/>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8-16】</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随机生成指定位数的验证码</a:t>
            </a:r>
            <a:r>
              <a:rPr lang="en-US" altLang="zh-CN" sz="2400"/>
              <a:t>——</a:t>
            </a:r>
            <a:r>
              <a:rPr lang="zh-CN" altLang="en-US" sz="2400"/>
              <a:t>访问表单元素</a:t>
            </a:r>
            <a:endParaRPr lang="zh-CN" altLang="en-US" sz="2400" dirty="0"/>
          </a:p>
        </p:txBody>
      </p:sp>
      <p:grpSp>
        <p:nvGrpSpPr>
          <p:cNvPr id="17" name="组合 16"/>
          <p:cNvGrpSpPr/>
          <p:nvPr/>
        </p:nvGrpSpPr>
        <p:grpSpPr>
          <a:xfrm>
            <a:off x="466438" y="2526504"/>
            <a:ext cx="5629562" cy="2896396"/>
            <a:chOff x="401629" y="2916136"/>
            <a:chExt cx="5629562" cy="4191256"/>
          </a:xfrm>
        </p:grpSpPr>
        <p:sp>
          <p:nvSpPr>
            <p:cNvPr id="8" name="任意多边形 7"/>
            <p:cNvSpPr/>
            <p:nvPr/>
          </p:nvSpPr>
          <p:spPr>
            <a:xfrm flipV="1">
              <a:off x="401629" y="2916136"/>
              <a:ext cx="5629562" cy="4191256"/>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04723" y="3815201"/>
              <a:ext cx="3630133" cy="1698348"/>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zh-CN" sz="1800" kern="1000">
                  <a:effectLst/>
                  <a:ea typeface="方正兰亭刊黑_GBK"/>
                  <a:cs typeface="Times New Roman" panose="02020603050405020304" pitchFamily="18" charset="0"/>
                </a:rPr>
                <a:t>在文本框中输入需要产生的验证码位数，单击“生成”按钮，产生验证码</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3"/>
            <a:ext cx="4716986" cy="3959687"/>
            <a:chOff x="6851559" y="2869060"/>
            <a:chExt cx="4716986" cy="5289966"/>
          </a:xfrm>
        </p:grpSpPr>
        <p:grpSp>
          <p:nvGrpSpPr>
            <p:cNvPr id="12" name="组合 11"/>
            <p:cNvGrpSpPr/>
            <p:nvPr/>
          </p:nvGrpSpPr>
          <p:grpSpPr>
            <a:xfrm>
              <a:off x="6851559" y="2869060"/>
              <a:ext cx="4716986" cy="4581188"/>
              <a:chOff x="6851558" y="2370297"/>
              <a:chExt cx="4716986" cy="4581188"/>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190168"/>
                <a:ext cx="4716985" cy="376131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根据任务描述要求，要获取文本框中的数字，那么需要获取表单对象，首先要定义其</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name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属性。</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在页面上使用获取元素的方法获取文本框的数值，接下来判断这个数值是否合法，合法则产生验证码。</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8-16】</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随机生成指定位数的验证码</a:t>
            </a:r>
            <a:r>
              <a:rPr lang="en-US" altLang="zh-CN" sz="2400"/>
              <a:t>——</a:t>
            </a:r>
            <a:r>
              <a:rPr lang="zh-CN" altLang="en-US" sz="2400"/>
              <a:t>访问表单元素</a:t>
            </a:r>
            <a:endParaRPr lang="zh-CN" altLang="en-US" sz="2400" dirty="0"/>
          </a:p>
        </p:txBody>
      </p:sp>
      <p:pic>
        <p:nvPicPr>
          <p:cNvPr id="3" name="图片 2"/>
          <p:cNvPicPr>
            <a:picLocks noChangeAspect="1"/>
          </p:cNvPicPr>
          <p:nvPr/>
        </p:nvPicPr>
        <p:blipFill>
          <a:blip r:embed="rId1"/>
          <a:stretch>
            <a:fillRect/>
          </a:stretch>
        </p:blipFill>
        <p:spPr>
          <a:xfrm>
            <a:off x="1254353" y="2294076"/>
            <a:ext cx="9994298" cy="3017838"/>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pPr indent="190500" algn="just">
              <a:spcBef>
                <a:spcPts val="600"/>
              </a:spcBef>
            </a:pPr>
            <a:r>
              <a:rPr lang="en-US" altLang="zh-CN" sz="1800" b="1" kern="100">
                <a:effectLst/>
                <a:latin typeface="方正兰亭刊黑_GBK"/>
                <a:cs typeface="Times New Roman" panose="02020603050405020304" pitchFamily="18" charset="0"/>
              </a:rPr>
              <a:t>1. </a:t>
            </a:r>
            <a:r>
              <a:rPr lang="zh-CN" altLang="zh-CN" sz="1800" b="1" kern="100">
                <a:effectLst/>
                <a:latin typeface="方正兰亭刊黑_GBK"/>
                <a:cs typeface="Times New Roman" panose="02020603050405020304" pitchFamily="18" charset="0"/>
              </a:rPr>
              <a:t>禁用和启用表单对象</a:t>
            </a:r>
            <a:endParaRPr lang="zh-CN" altLang="zh-CN" sz="1800" b="1" kern="100">
              <a:effectLst/>
              <a:latin typeface="方正兰亭刊黑_GBK"/>
              <a:cs typeface="Times New Roman" panose="02020603050405020304" pitchFamily="18" charset="0"/>
            </a:endParaRPr>
          </a:p>
          <a:p>
            <a:pPr indent="254000" algn="just">
              <a:lnSpc>
                <a:spcPct val="150000"/>
              </a:lnSpc>
            </a:pPr>
            <a:r>
              <a:rPr lang="zh-CN" altLang="zh-CN" sz="1800" kern="100">
                <a:effectLst/>
                <a:cs typeface="Times New Roman" panose="02020603050405020304" pitchFamily="18" charset="0"/>
              </a:rPr>
              <a:t>表单对象的</a:t>
            </a:r>
            <a:r>
              <a:rPr lang="en-US" altLang="zh-CN" sz="1800" kern="100">
                <a:effectLst/>
                <a:cs typeface="Times New Roman" panose="02020603050405020304" pitchFamily="18" charset="0"/>
              </a:rPr>
              <a:t>disabled</a:t>
            </a:r>
            <a:r>
              <a:rPr lang="zh-CN" altLang="zh-CN" sz="1800" kern="100">
                <a:effectLst/>
                <a:cs typeface="Times New Roman" panose="02020603050405020304" pitchFamily="18" charset="0"/>
              </a:rPr>
              <a:t>属性，如果设置为</a:t>
            </a:r>
            <a:r>
              <a:rPr lang="en-US" altLang="zh-CN" sz="1800" kern="100">
                <a:effectLst/>
                <a:cs typeface="Times New Roman" panose="02020603050405020304" pitchFamily="18" charset="0"/>
              </a:rPr>
              <a:t>true</a:t>
            </a:r>
            <a:r>
              <a:rPr lang="zh-CN" altLang="zh-CN" sz="1800" kern="100">
                <a:effectLst/>
                <a:cs typeface="Times New Roman" panose="02020603050405020304" pitchFamily="18" charset="0"/>
              </a:rPr>
              <a:t>，代表禁用这个表单对象；设置为</a:t>
            </a:r>
            <a:r>
              <a:rPr lang="en-US" altLang="zh-CN" sz="1800" kern="100">
                <a:effectLst/>
                <a:cs typeface="Times New Roman" panose="02020603050405020304" pitchFamily="18" charset="0"/>
              </a:rPr>
              <a:t>false</a:t>
            </a:r>
            <a:r>
              <a:rPr lang="zh-CN" altLang="zh-CN" sz="1800" kern="100">
                <a:effectLst/>
                <a:cs typeface="Times New Roman" panose="02020603050405020304" pitchFamily="18" charset="0"/>
              </a:rPr>
              <a:t>，将启用这个表单对象。具体应用如【例</a:t>
            </a:r>
            <a:r>
              <a:rPr lang="en-US" altLang="zh-CN" sz="1800" kern="100">
                <a:effectLst/>
                <a:cs typeface="Times New Roman" panose="02020603050405020304" pitchFamily="18" charset="0"/>
              </a:rPr>
              <a:t>8-8</a:t>
            </a:r>
            <a:r>
              <a:rPr lang="zh-CN" altLang="zh-CN" sz="1800" kern="100">
                <a:effectLst/>
                <a:cs typeface="Times New Roman" panose="02020603050405020304" pitchFamily="18" charset="0"/>
              </a:rPr>
              <a:t>】所示。</a:t>
            </a:r>
            <a:endParaRPr lang="zh-CN" altLang="zh-CN" sz="1800" kern="100">
              <a:effectLst/>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85711" y="2701925"/>
            <a:ext cx="6453188" cy="3948838"/>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pic>
        <p:nvPicPr>
          <p:cNvPr id="10" name="图片 9"/>
          <p:cNvPicPr>
            <a:picLocks noChangeAspect="1"/>
          </p:cNvPicPr>
          <p:nvPr/>
        </p:nvPicPr>
        <p:blipFill>
          <a:blip r:embed="rId1"/>
          <a:stretch>
            <a:fillRect/>
          </a:stretch>
        </p:blipFill>
        <p:spPr>
          <a:xfrm>
            <a:off x="839787" y="3022600"/>
            <a:ext cx="9678805" cy="2933700"/>
          </a:xfrm>
          <a:prstGeom prst="rect">
            <a:avLst/>
          </a:prstGeom>
        </p:spPr>
      </p:pic>
      <p:sp>
        <p:nvSpPr>
          <p:cNvPr id="9" name="文本框 8"/>
          <p:cNvSpPr txBox="1"/>
          <p:nvPr/>
        </p:nvSpPr>
        <p:spPr>
          <a:xfrm>
            <a:off x="916689" y="1365951"/>
            <a:ext cx="9525000" cy="1116781"/>
          </a:xfrm>
          <a:prstGeom prst="rect">
            <a:avLst/>
          </a:prstGeom>
          <a:noFill/>
        </p:spPr>
        <p:txBody>
          <a:bodyPr wrap="square">
            <a:spAutoFit/>
          </a:bodyPr>
          <a:lstStyle/>
          <a:p>
            <a:pPr indent="254000" algn="just">
              <a:lnSpc>
                <a:spcPct val="200000"/>
              </a:lnSpc>
            </a:pP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当我们单击“禁用”按钮时，文本框中的文字变成灰色，即禁用状态，如图</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8-36</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所示；当我们单击“启用”按钮时，文本框的文字变成黑色，即可以使用的状态，如图</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8-37</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pPr indent="190500" algn="just">
              <a:spcBef>
                <a:spcPts val="600"/>
              </a:spcBef>
            </a:pPr>
            <a:r>
              <a:rPr lang="en-US" altLang="zh-CN" sz="1800" b="1" kern="100">
                <a:effectLst/>
                <a:latin typeface="方正兰亭刊黑_GBK"/>
                <a:cs typeface="Times New Roman" panose="02020603050405020304" pitchFamily="18" charset="0"/>
              </a:rPr>
              <a:t>2. </a:t>
            </a:r>
            <a:r>
              <a:rPr lang="zh-CN" altLang="en-US" sz="1800" b="1" kern="100">
                <a:effectLst/>
                <a:latin typeface="方正兰亭刊黑_GBK"/>
                <a:cs typeface="Times New Roman" panose="02020603050405020304" pitchFamily="18" charset="0"/>
              </a:rPr>
              <a:t>表单对象获得和失去焦点</a:t>
            </a:r>
            <a:endParaRPr lang="zh-CN" altLang="en-US" sz="1800" b="1" kern="100">
              <a:effectLst/>
              <a:latin typeface="方正兰亭刊黑_GBK"/>
              <a:cs typeface="Times New Roman" panose="02020603050405020304" pitchFamily="18" charset="0"/>
            </a:endParaRPr>
          </a:p>
          <a:p>
            <a:pPr indent="190500" algn="just">
              <a:spcBef>
                <a:spcPts val="600"/>
              </a:spcBef>
            </a:pPr>
            <a:r>
              <a:rPr lang="zh-CN" altLang="en-US" sz="1800" kern="100">
                <a:effectLst/>
                <a:latin typeface="方正兰亭刊黑_GBK"/>
                <a:cs typeface="Times New Roman" panose="02020603050405020304" pitchFamily="18" charset="0"/>
              </a:rPr>
              <a:t>    当我们的页面上有多个文本框时，我们需要在某个文本框上双击，这个文本框就获得了焦点，可以使用表单对象的</a:t>
            </a:r>
            <a:r>
              <a:rPr lang="en-US" altLang="zh-CN" sz="1800" kern="100">
                <a:effectLst/>
                <a:latin typeface="方正兰亭刊黑_GBK"/>
                <a:cs typeface="Times New Roman" panose="02020603050405020304" pitchFamily="18" charset="0"/>
              </a:rPr>
              <a:t>focus()</a:t>
            </a:r>
            <a:r>
              <a:rPr lang="zh-CN" altLang="en-US" sz="1800" kern="100">
                <a:effectLst/>
                <a:latin typeface="方正兰亭刊黑_GBK"/>
                <a:cs typeface="Times New Roman" panose="02020603050405020304" pitchFamily="18" charset="0"/>
              </a:rPr>
              <a:t>方法实现同样的效果。同样如果想让某个表单对象失去焦点，那么可以使用</a:t>
            </a:r>
            <a:r>
              <a:rPr lang="en-US" altLang="zh-CN" sz="1800" kern="100">
                <a:effectLst/>
                <a:latin typeface="方正兰亭刊黑_GBK"/>
                <a:cs typeface="Times New Roman" panose="02020603050405020304" pitchFamily="18" charset="0"/>
              </a:rPr>
              <a:t>blur()</a:t>
            </a:r>
            <a:r>
              <a:rPr lang="zh-CN" altLang="en-US" sz="1800" kern="100">
                <a:effectLst/>
                <a:latin typeface="方正兰亭刊黑_GBK"/>
                <a:cs typeface="Times New Roman" panose="02020603050405020304" pitchFamily="18" charset="0"/>
              </a:rPr>
              <a:t>方法实现。具体应用如</a:t>
            </a:r>
            <a:r>
              <a:rPr lang="en-US" altLang="zh-CN" sz="1800" kern="100">
                <a:effectLst/>
                <a:latin typeface="方正兰亭刊黑_GBK"/>
                <a:cs typeface="Times New Roman" panose="02020603050405020304" pitchFamily="18" charset="0"/>
              </a:rPr>
              <a:t>【</a:t>
            </a:r>
            <a:r>
              <a:rPr lang="zh-CN" altLang="en-US" sz="1800" kern="100">
                <a:effectLst/>
                <a:latin typeface="方正兰亭刊黑_GBK"/>
                <a:cs typeface="Times New Roman" panose="02020603050405020304" pitchFamily="18" charset="0"/>
              </a:rPr>
              <a:t>例</a:t>
            </a:r>
            <a:r>
              <a:rPr lang="en-US" altLang="zh-CN" sz="1800" kern="100">
                <a:effectLst/>
                <a:latin typeface="方正兰亭刊黑_GBK"/>
                <a:cs typeface="Times New Roman" panose="02020603050405020304" pitchFamily="18" charset="0"/>
              </a:rPr>
              <a:t>8-9】</a:t>
            </a:r>
            <a:r>
              <a:rPr lang="zh-CN" altLang="en-US" sz="1800" kern="100">
                <a:effectLst/>
                <a:latin typeface="方正兰亭刊黑_GBK"/>
                <a:cs typeface="Times New Roman" panose="02020603050405020304" pitchFamily="18" charset="0"/>
              </a:rPr>
              <a:t>所示。</a:t>
            </a:r>
            <a:endParaRPr lang="zh-CN" altLang="en-US" sz="1800" kern="100">
              <a:effectLst/>
              <a:latin typeface="方正兰亭刊黑_GBK"/>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278313" y="2510899"/>
            <a:ext cx="5818188" cy="4248967"/>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sp>
        <p:nvSpPr>
          <p:cNvPr id="9" name="文本框 8"/>
          <p:cNvSpPr txBox="1"/>
          <p:nvPr/>
        </p:nvSpPr>
        <p:spPr>
          <a:xfrm>
            <a:off x="916689" y="1365951"/>
            <a:ext cx="9525000" cy="1116781"/>
          </a:xfrm>
          <a:prstGeom prst="rect">
            <a:avLst/>
          </a:prstGeom>
          <a:noFill/>
        </p:spPr>
        <p:txBody>
          <a:bodyPr wrap="square">
            <a:spAutoFit/>
          </a:bodyPr>
          <a:lstStyle/>
          <a:p>
            <a:pPr indent="254000" algn="just">
              <a:lnSpc>
                <a:spcPct val="200000"/>
              </a:lnSpc>
            </a:pPr>
            <a:r>
              <a:rPr lang="zh-CN" altLang="en-US" sz="1800" kern="100">
                <a:effectLst/>
                <a:latin typeface="微软雅黑" panose="020B0503020204020204" pitchFamily="34" charset="-122"/>
                <a:ea typeface="微软雅黑" panose="020B0503020204020204" pitchFamily="34" charset="-122"/>
                <a:cs typeface="Times New Roman" panose="02020603050405020304" pitchFamily="18" charset="0"/>
              </a:rPr>
              <a:t>当我们单击“获得焦点”按钮时，文本框中的文字呈现闪烁状态，如图</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8-38</a:t>
            </a:r>
            <a:r>
              <a:rPr lang="zh-CN" altLang="en-US" sz="1800" kern="100">
                <a:effectLst/>
                <a:latin typeface="微软雅黑" panose="020B0503020204020204" pitchFamily="34" charset="-122"/>
                <a:ea typeface="微软雅黑" panose="020B0503020204020204" pitchFamily="34" charset="-122"/>
                <a:cs typeface="Times New Roman" panose="02020603050405020304" pitchFamily="18" charset="0"/>
              </a:rPr>
              <a:t>所示；当我们单击“失去焦点”按钮时，文本框的文字不再闪烁，如图</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8-39</a:t>
            </a:r>
            <a:r>
              <a:rPr lang="zh-CN" altLang="en-US" sz="1800" kern="100">
                <a:effectLst/>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051666" y="2769486"/>
            <a:ext cx="10774467" cy="2849563"/>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pPr indent="190500" algn="just">
              <a:spcBef>
                <a:spcPts val="600"/>
              </a:spcBef>
            </a:pPr>
            <a:r>
              <a:rPr lang="en-US" altLang="zh-CN" sz="2400" b="1" kern="100">
                <a:effectLst/>
                <a:cs typeface="Times New Roman" panose="02020603050405020304" pitchFamily="18" charset="0"/>
              </a:rPr>
              <a:t>3. </a:t>
            </a:r>
            <a:r>
              <a:rPr lang="zh-CN" altLang="en-US" sz="2400" b="1" kern="100">
                <a:effectLst/>
                <a:cs typeface="Times New Roman" panose="02020603050405020304" pitchFamily="18" charset="0"/>
              </a:rPr>
              <a:t>提交表单</a:t>
            </a:r>
            <a:endParaRPr lang="zh-CN" altLang="en-US" sz="2400" b="1" kern="100">
              <a:effectLst/>
              <a:cs typeface="Times New Roman" panose="02020603050405020304" pitchFamily="18" charset="0"/>
            </a:endParaRPr>
          </a:p>
          <a:p>
            <a:pPr indent="190500" algn="just">
              <a:spcBef>
                <a:spcPts val="600"/>
              </a:spcBef>
            </a:pPr>
            <a:r>
              <a:rPr lang="zh-CN" altLang="en-US" sz="2400" kern="100">
                <a:effectLst/>
                <a:cs typeface="Times New Roman" panose="02020603050405020304" pitchFamily="18" charset="0"/>
              </a:rPr>
              <a:t>       提交表单是指将用户在表单中填写或选择的内容传送给服务器端的特定程序（由</a:t>
            </a:r>
            <a:r>
              <a:rPr lang="en-US" altLang="zh-CN" sz="2400" kern="100">
                <a:effectLst/>
                <a:cs typeface="Times New Roman" panose="02020603050405020304" pitchFamily="18" charset="0"/>
              </a:rPr>
              <a:t>action</a:t>
            </a:r>
            <a:r>
              <a:rPr lang="zh-CN" altLang="en-US" sz="2400" kern="100">
                <a:effectLst/>
                <a:cs typeface="Times New Roman" panose="02020603050405020304" pitchFamily="18" charset="0"/>
              </a:rPr>
              <a:t>属性指定），然后由该程序进行具体的处理。将表单数据提交给服务器端的方法有两种。</a:t>
            </a:r>
            <a:endParaRPr lang="en-US" altLang="zh-CN" sz="2400" kern="100">
              <a:effectLst/>
              <a:cs typeface="Times New Roman" panose="02020603050405020304" pitchFamily="18" charset="0"/>
            </a:endParaRPr>
          </a:p>
          <a:p>
            <a:pPr marL="342900" indent="-342900" algn="just">
              <a:spcBef>
                <a:spcPts val="600"/>
              </a:spcBef>
              <a:buFont typeface="Wingdings" panose="05000000000000000000" pitchFamily="2" charset="2"/>
              <a:buChar char="u"/>
            </a:pPr>
            <a:r>
              <a:rPr lang="zh-CN" altLang="en-US" sz="2400" b="1" kern="100">
                <a:solidFill>
                  <a:schemeClr val="accent2">
                    <a:lumMod val="75000"/>
                  </a:schemeClr>
                </a:solidFill>
                <a:effectLst/>
                <a:cs typeface="Times New Roman" panose="02020603050405020304" pitchFamily="18" charset="0"/>
              </a:rPr>
              <a:t>单击表单中的“提交”按钮；</a:t>
            </a:r>
            <a:r>
              <a:rPr lang="zh-CN" altLang="en-US" sz="2400" kern="100">
                <a:effectLst/>
                <a:cs typeface="Times New Roman" panose="02020603050405020304" pitchFamily="18" charset="0"/>
              </a:rPr>
              <a:t>第二种方法是调用表单对象的</a:t>
            </a:r>
            <a:r>
              <a:rPr lang="en-US" altLang="zh-CN" sz="2400" kern="100">
                <a:effectLst/>
                <a:cs typeface="Times New Roman" panose="02020603050405020304" pitchFamily="18" charset="0"/>
              </a:rPr>
              <a:t>submit()</a:t>
            </a:r>
            <a:r>
              <a:rPr lang="zh-CN" altLang="en-US" sz="2400" kern="100">
                <a:effectLst/>
                <a:cs typeface="Times New Roman" panose="02020603050405020304" pitchFamily="18" charset="0"/>
              </a:rPr>
              <a:t>方法。这两种方法基本相同，不同之处在于第一种方法执行事件处理函数</a:t>
            </a:r>
            <a:r>
              <a:rPr lang="en-US" altLang="zh-CN" sz="2400" kern="100">
                <a:effectLst/>
                <a:cs typeface="Times New Roman" panose="02020603050405020304" pitchFamily="18" charset="0"/>
              </a:rPr>
              <a:t>onsubmit</a:t>
            </a:r>
            <a:r>
              <a:rPr lang="zh-CN" altLang="en-US" sz="2400" kern="100">
                <a:effectLst/>
                <a:cs typeface="Times New Roman" panose="02020603050405020304" pitchFamily="18" charset="0"/>
              </a:rPr>
              <a:t>，并且可能阻止表单提交；</a:t>
            </a:r>
            <a:endParaRPr lang="en-US" altLang="zh-CN" sz="2400" kern="100">
              <a:effectLst/>
              <a:cs typeface="Times New Roman" panose="02020603050405020304" pitchFamily="18" charset="0"/>
            </a:endParaRPr>
          </a:p>
          <a:p>
            <a:pPr marL="342900" indent="-342900" algn="just">
              <a:spcBef>
                <a:spcPts val="600"/>
              </a:spcBef>
              <a:buFont typeface="Wingdings" panose="05000000000000000000" pitchFamily="2" charset="2"/>
              <a:buChar char="u"/>
            </a:pPr>
            <a:r>
              <a:rPr lang="zh-CN" altLang="en-US" sz="2400" b="1" kern="100">
                <a:solidFill>
                  <a:schemeClr val="accent2">
                    <a:lumMod val="75000"/>
                  </a:schemeClr>
                </a:solidFill>
                <a:effectLst/>
                <a:cs typeface="Times New Roman" panose="02020603050405020304" pitchFamily="18" charset="0"/>
              </a:rPr>
              <a:t>将数据直接提交给服务器</a:t>
            </a:r>
            <a:r>
              <a:rPr lang="zh-CN" altLang="en-US" sz="2400" kern="100">
                <a:effectLst/>
                <a:cs typeface="Times New Roman" panose="02020603050405020304" pitchFamily="18" charset="0"/>
              </a:rPr>
              <a:t>。在这里我们使用第一种方法介绍表单的提交，语法如下。</a:t>
            </a:r>
            <a:endParaRPr lang="zh-CN" altLang="en-US" sz="2400" kern="100">
              <a:effectLst/>
              <a:cs typeface="Times New Roman" panose="02020603050405020304" pitchFamily="18" charset="0"/>
            </a:endParaRPr>
          </a:p>
        </p:txBody>
      </p:sp>
      <p:grpSp>
        <p:nvGrpSpPr>
          <p:cNvPr id="7" name="组合 6"/>
          <p:cNvGrpSpPr/>
          <p:nvPr/>
        </p:nvGrpSpPr>
        <p:grpSpPr>
          <a:xfrm>
            <a:off x="2484480" y="5588217"/>
            <a:ext cx="8429181" cy="544018"/>
            <a:chOff x="-4118578" y="4544886"/>
            <a:chExt cx="8429181" cy="544018"/>
          </a:xfrm>
        </p:grpSpPr>
        <p:sp>
          <p:nvSpPr>
            <p:cNvPr id="8" name="矩形 7"/>
            <p:cNvSpPr/>
            <p:nvPr/>
          </p:nvSpPr>
          <p:spPr>
            <a:xfrm>
              <a:off x="-4118578" y="4621384"/>
              <a:ext cx="8429181" cy="458908"/>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&lt;form id="fm" method="post" action=" "  onsubmit="return check()" &gt; </a:t>
              </a:r>
              <a:endParaRPr lang="zh-CN" altLang="en-US"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L 形 8"/>
            <p:cNvSpPr/>
            <p:nvPr/>
          </p:nvSpPr>
          <p:spPr>
            <a:xfrm rot="5400000">
              <a:off x="-4075906" y="4502214"/>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 形 9"/>
            <p:cNvSpPr/>
            <p:nvPr/>
          </p:nvSpPr>
          <p:spPr>
            <a:xfrm rot="16200000">
              <a:off x="3911035" y="4689336"/>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sp>
        <p:nvSpPr>
          <p:cNvPr id="9" name="文本框 8"/>
          <p:cNvSpPr txBox="1"/>
          <p:nvPr/>
        </p:nvSpPr>
        <p:spPr>
          <a:xfrm>
            <a:off x="916689" y="1365951"/>
            <a:ext cx="9525000" cy="296813"/>
          </a:xfrm>
          <a:prstGeom prst="rect">
            <a:avLst/>
          </a:prstGeom>
          <a:noFill/>
        </p:spPr>
        <p:txBody>
          <a:bodyPr wrap="square">
            <a:spAutoFit/>
          </a:bodyPr>
          <a:lstStyle/>
          <a:p>
            <a:pPr indent="254000" algn="just">
              <a:lnSpc>
                <a:spcPts val="1450"/>
              </a:lnSpc>
            </a:pPr>
            <a:r>
              <a:rPr lang="zh-CN" altLang="zh-CN" sz="1800" b="1" kern="100">
                <a:effectLst/>
                <a:latin typeface="方正兰亭刊黑_GBK"/>
                <a:cs typeface="Times New Roman" panose="02020603050405020304" pitchFamily="18" charset="0"/>
              </a:rPr>
              <a:t>【例</a:t>
            </a:r>
            <a:r>
              <a:rPr lang="en-US" altLang="zh-CN" sz="1800" b="1" kern="100">
                <a:effectLst/>
                <a:latin typeface="方正兰亭刊黑_GBK"/>
                <a:cs typeface="Times New Roman" panose="02020603050405020304" pitchFamily="18" charset="0"/>
              </a:rPr>
              <a:t>8-10</a:t>
            </a:r>
            <a:r>
              <a:rPr lang="zh-CN" altLang="zh-CN" sz="1800" b="1" kern="100">
                <a:effectLst/>
                <a:latin typeface="方正兰亭刊黑_GBK"/>
                <a:cs typeface="Times New Roman" panose="02020603050405020304" pitchFamily="18" charset="0"/>
              </a:rPr>
              <a:t>】</a:t>
            </a:r>
            <a:r>
              <a:rPr lang="zh-CN" altLang="zh-CN" sz="1800" kern="100">
                <a:effectLst/>
                <a:latin typeface="方正兰亭刊黑_GBK"/>
                <a:cs typeface="Times New Roman" panose="02020603050405020304" pitchFamily="18" charset="0"/>
              </a:rPr>
              <a:t>表单提交。</a:t>
            </a:r>
            <a:endParaRPr lang="zh-CN" altLang="zh-CN" sz="1800" kern="100">
              <a:effectLst/>
              <a:latin typeface="方正兰亭刊黑_GBK"/>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547687" y="1827212"/>
            <a:ext cx="7515225" cy="4600575"/>
          </a:xfrm>
          <a:prstGeom prst="rect">
            <a:avLst/>
          </a:prstGeom>
        </p:spPr>
      </p:pic>
      <p:pic>
        <p:nvPicPr>
          <p:cNvPr id="7" name="图片 6"/>
          <p:cNvPicPr>
            <a:picLocks noChangeAspect="1"/>
          </p:cNvPicPr>
          <p:nvPr/>
        </p:nvPicPr>
        <p:blipFill>
          <a:blip r:embed="rId2"/>
          <a:stretch>
            <a:fillRect/>
          </a:stretch>
        </p:blipFill>
        <p:spPr>
          <a:xfrm>
            <a:off x="7188200" y="2482382"/>
            <a:ext cx="4905250" cy="2193677"/>
          </a:xfrm>
          <a:prstGeom prst="rect">
            <a:avLst/>
          </a:prstGeom>
          <a:ln>
            <a:noFill/>
          </a:ln>
          <a:effectLst>
            <a:softEdge rad="112500"/>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pPr indent="190500" algn="just">
              <a:spcBef>
                <a:spcPts val="600"/>
              </a:spcBef>
            </a:pPr>
            <a:r>
              <a:rPr lang="en-US" altLang="zh-CN" b="1" kern="100">
                <a:effectLst/>
                <a:cs typeface="Times New Roman" panose="02020603050405020304" pitchFamily="18" charset="0"/>
              </a:rPr>
              <a:t>4. </a:t>
            </a:r>
            <a:r>
              <a:rPr lang="zh-CN" altLang="en-US" b="1" kern="100">
                <a:effectLst/>
                <a:cs typeface="Times New Roman" panose="02020603050405020304" pitchFamily="18" charset="0"/>
              </a:rPr>
              <a:t>重置表单</a:t>
            </a:r>
            <a:endParaRPr lang="zh-CN" altLang="en-US" b="1" kern="100">
              <a:effectLst/>
              <a:cs typeface="Times New Roman" panose="02020603050405020304" pitchFamily="18" charset="0"/>
            </a:endParaRPr>
          </a:p>
          <a:p>
            <a:pPr indent="190500" algn="just">
              <a:spcBef>
                <a:spcPts val="600"/>
              </a:spcBef>
            </a:pPr>
            <a:r>
              <a:rPr lang="zh-CN" altLang="en-US" kern="100">
                <a:effectLst/>
                <a:cs typeface="Times New Roman" panose="02020603050405020304" pitchFamily="18" charset="0"/>
              </a:rPr>
              <a:t>重置表单是指对用户在表单中填写或选择的内容进行重新设置，要调用表单的</a:t>
            </a:r>
            <a:r>
              <a:rPr lang="en-US" altLang="zh-CN" kern="100">
                <a:effectLst/>
                <a:cs typeface="Times New Roman" panose="02020603050405020304" pitchFamily="18" charset="0"/>
              </a:rPr>
              <a:t>reset()</a:t>
            </a:r>
            <a:r>
              <a:rPr lang="zh-CN" altLang="en-US" kern="100">
                <a:effectLst/>
                <a:cs typeface="Times New Roman" panose="02020603050405020304" pitchFamily="18" charset="0"/>
              </a:rPr>
              <a:t>方法，语法如下。</a:t>
            </a:r>
            <a:endParaRPr lang="zh-CN" altLang="en-US" kern="100">
              <a:effectLst/>
              <a:cs typeface="Times New Roman" panose="02020603050405020304" pitchFamily="18" charset="0"/>
            </a:endParaRPr>
          </a:p>
        </p:txBody>
      </p:sp>
      <p:grpSp>
        <p:nvGrpSpPr>
          <p:cNvPr id="7" name="组合 6"/>
          <p:cNvGrpSpPr/>
          <p:nvPr/>
        </p:nvGrpSpPr>
        <p:grpSpPr>
          <a:xfrm>
            <a:off x="3703591" y="3520965"/>
            <a:ext cx="2557420" cy="544018"/>
            <a:chOff x="-4118578" y="4544886"/>
            <a:chExt cx="8429181" cy="544018"/>
          </a:xfrm>
        </p:grpSpPr>
        <p:sp>
          <p:nvSpPr>
            <p:cNvPr id="8" name="矩形 7"/>
            <p:cNvSpPr/>
            <p:nvPr/>
          </p:nvSpPr>
          <p:spPr>
            <a:xfrm>
              <a:off x="-4118578" y="4621384"/>
              <a:ext cx="8429181" cy="458908"/>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myform.reset();</a:t>
              </a:r>
              <a:endParaRPr lang="zh-CN" altLang="en-US"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L 形 8"/>
            <p:cNvSpPr/>
            <p:nvPr/>
          </p:nvSpPr>
          <p:spPr>
            <a:xfrm rot="5400000">
              <a:off x="-4075906" y="4502214"/>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 形 9"/>
            <p:cNvSpPr/>
            <p:nvPr/>
          </p:nvSpPr>
          <p:spPr>
            <a:xfrm rot="16200000">
              <a:off x="3911035" y="4689336"/>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lnSpcReduction="10000"/>
          </a:bodyPr>
          <a:lstStyle/>
          <a:p>
            <a:pPr algn="just">
              <a:lnSpc>
                <a:spcPct val="150000"/>
              </a:lnSpc>
            </a:pPr>
            <a:r>
              <a:rPr lang="en-US" altLang="zh-CN" dirty="0"/>
              <a:t>	</a:t>
            </a:r>
            <a:r>
              <a:rPr lang="zh-CN" altLang="en-US" dirty="0"/>
              <a:t>用户进行单击或移动鼠标操作而产生的事件，主要包括</a:t>
            </a:r>
            <a:endParaRPr lang="en-US" altLang="zh-CN" dirty="0"/>
          </a:p>
          <a:p>
            <a:pPr marL="914400" lvl="1" indent="-457200" algn="just">
              <a:lnSpc>
                <a:spcPct val="150000"/>
              </a:lnSpc>
              <a:buFont typeface="Wingdings" panose="05000000000000000000" pitchFamily="2" charset="2"/>
              <a:buChar char="p"/>
            </a:pPr>
            <a:r>
              <a:rPr lang="en-US" altLang="zh-CN" dirty="0"/>
              <a:t>click——</a:t>
            </a:r>
            <a:r>
              <a:rPr lang="zh-CN" altLang="en-US" dirty="0"/>
              <a:t>当用户点击某个对象时触发的事件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dblclick</a:t>
            </a:r>
            <a:r>
              <a:rPr lang="en-US" altLang="zh-CN" dirty="0"/>
              <a:t>——</a:t>
            </a:r>
            <a:r>
              <a:rPr lang="zh-CN" altLang="en-US" dirty="0"/>
              <a:t>当用户双击某个对象时触发的事件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mousedown</a:t>
            </a:r>
            <a:r>
              <a:rPr lang="en-US" altLang="zh-CN" dirty="0"/>
              <a:t>——</a:t>
            </a:r>
            <a:r>
              <a:rPr lang="zh-CN" altLang="en-US" dirty="0"/>
              <a:t>鼠标按钮被按下时触发的事件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mouseup</a:t>
            </a:r>
            <a:r>
              <a:rPr lang="en-US" altLang="zh-CN" dirty="0"/>
              <a:t>——</a:t>
            </a:r>
            <a:r>
              <a:rPr lang="zh-CN" altLang="en-US" dirty="0"/>
              <a:t>鼠标按键被松开时触发的事件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mouseover</a:t>
            </a:r>
            <a:r>
              <a:rPr lang="en-US" altLang="zh-CN" dirty="0"/>
              <a:t>——</a:t>
            </a:r>
            <a:r>
              <a:rPr lang="zh-CN" altLang="en-US" dirty="0"/>
              <a:t>鼠标移到某元素上触发的事件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mousemove</a:t>
            </a:r>
            <a:r>
              <a:rPr lang="en-US" altLang="zh-CN" dirty="0"/>
              <a:t>——</a:t>
            </a:r>
            <a:r>
              <a:rPr lang="zh-CN" altLang="en-US" dirty="0"/>
              <a:t>鼠标被移动时触发的事件</a:t>
            </a:r>
            <a:endParaRPr lang="en-US" altLang="zh-CN" dirty="0"/>
          </a:p>
          <a:p>
            <a:pPr marL="914400" lvl="1" indent="-457200" algn="just">
              <a:lnSpc>
                <a:spcPct val="150000"/>
              </a:lnSpc>
              <a:buFont typeface="Wingdings" panose="05000000000000000000" pitchFamily="2" charset="2"/>
              <a:buChar char="p"/>
            </a:pPr>
            <a:r>
              <a:rPr lang="en-US" altLang="zh-CN" dirty="0" err="1"/>
              <a:t>mouseout</a:t>
            </a:r>
            <a:r>
              <a:rPr lang="en-US" altLang="zh-CN" dirty="0"/>
              <a:t>——</a:t>
            </a:r>
            <a:r>
              <a:rPr lang="zh-CN" altLang="en-US" dirty="0"/>
              <a:t>鼠标从某元素移开时触发的事件</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dirty="0"/>
              <a:t>鼠标事件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sp>
        <p:nvSpPr>
          <p:cNvPr id="9" name="文本框 8"/>
          <p:cNvSpPr txBox="1"/>
          <p:nvPr/>
        </p:nvSpPr>
        <p:spPr>
          <a:xfrm>
            <a:off x="319789" y="1365951"/>
            <a:ext cx="9525000" cy="296813"/>
          </a:xfrm>
          <a:prstGeom prst="rect">
            <a:avLst/>
          </a:prstGeom>
          <a:noFill/>
        </p:spPr>
        <p:txBody>
          <a:bodyPr wrap="square">
            <a:spAutoFit/>
          </a:bodyPr>
          <a:lstStyle/>
          <a:p>
            <a:pPr indent="254000" algn="just">
              <a:lnSpc>
                <a:spcPts val="1450"/>
              </a:lnSpc>
            </a:pPr>
            <a:r>
              <a:rPr lang="zh-CN" altLang="zh-CN" sz="1800" b="1" kern="100">
                <a:effectLst/>
                <a:latin typeface="方正兰亭刊黑_GBK"/>
                <a:cs typeface="Times New Roman" panose="02020603050405020304" pitchFamily="18" charset="0"/>
              </a:rPr>
              <a:t>【例</a:t>
            </a:r>
            <a:r>
              <a:rPr lang="en-US" altLang="zh-CN" sz="1800" b="1" kern="100">
                <a:effectLst/>
                <a:latin typeface="方正兰亭刊黑_GBK"/>
                <a:cs typeface="Times New Roman" panose="02020603050405020304" pitchFamily="18" charset="0"/>
              </a:rPr>
              <a:t>8-11</a:t>
            </a:r>
            <a:r>
              <a:rPr lang="zh-CN" altLang="zh-CN" sz="1800" b="1" kern="100">
                <a:effectLst/>
                <a:latin typeface="方正兰亭刊黑_GBK"/>
                <a:cs typeface="Times New Roman" panose="02020603050405020304" pitchFamily="18" charset="0"/>
              </a:rPr>
              <a:t>】</a:t>
            </a:r>
            <a:r>
              <a:rPr lang="zh-CN" altLang="zh-CN" sz="1800" kern="100">
                <a:effectLst/>
                <a:latin typeface="方正兰亭刊黑_GBK"/>
                <a:cs typeface="Times New Roman" panose="02020603050405020304" pitchFamily="18" charset="0"/>
              </a:rPr>
              <a:t>重置表单。</a:t>
            </a:r>
            <a:endParaRPr lang="zh-CN" altLang="zh-CN" sz="1800" kern="100">
              <a:effectLst/>
              <a:latin typeface="方正兰亭刊黑_GBK"/>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46100" y="2113601"/>
            <a:ext cx="6903506" cy="4096699"/>
          </a:xfrm>
          <a:prstGeom prst="rect">
            <a:avLst/>
          </a:prstGeom>
        </p:spPr>
      </p:pic>
      <p:pic>
        <p:nvPicPr>
          <p:cNvPr id="11" name="图片 10"/>
          <p:cNvPicPr>
            <a:picLocks noChangeAspect="1"/>
          </p:cNvPicPr>
          <p:nvPr/>
        </p:nvPicPr>
        <p:blipFill>
          <a:blip r:embed="rId2"/>
          <a:stretch>
            <a:fillRect/>
          </a:stretch>
        </p:blipFill>
        <p:spPr>
          <a:xfrm>
            <a:off x="7689850" y="1514357"/>
            <a:ext cx="3467100" cy="1990725"/>
          </a:xfrm>
          <a:prstGeom prst="rect">
            <a:avLst/>
          </a:prstGeom>
        </p:spPr>
      </p:pic>
      <p:pic>
        <p:nvPicPr>
          <p:cNvPr id="13" name="图片 12"/>
          <p:cNvPicPr>
            <a:picLocks noChangeAspect="1"/>
          </p:cNvPicPr>
          <p:nvPr/>
        </p:nvPicPr>
        <p:blipFill>
          <a:blip r:embed="rId3"/>
          <a:stretch>
            <a:fillRect/>
          </a:stretch>
        </p:blipFill>
        <p:spPr>
          <a:xfrm>
            <a:off x="7689850" y="4152900"/>
            <a:ext cx="3552825" cy="205740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fontScale="92500"/>
          </a:bodyPr>
          <a:lstStyle/>
          <a:p>
            <a:pPr indent="190500" algn="just">
              <a:spcBef>
                <a:spcPts val="600"/>
              </a:spcBef>
            </a:pPr>
            <a:r>
              <a:rPr lang="en-US" altLang="zh-CN" b="1" kern="100">
                <a:effectLst/>
                <a:cs typeface="Times New Roman" panose="02020603050405020304" pitchFamily="18" charset="0"/>
              </a:rPr>
              <a:t>5. </a:t>
            </a:r>
            <a:r>
              <a:rPr lang="zh-CN" altLang="en-US" b="1" kern="100">
                <a:effectLst/>
                <a:cs typeface="Times New Roman" panose="02020603050405020304" pitchFamily="18" charset="0"/>
              </a:rPr>
              <a:t>表单验证</a:t>
            </a:r>
            <a:endParaRPr lang="zh-CN" altLang="en-US" b="1" kern="100">
              <a:effectLst/>
              <a:cs typeface="Times New Roman" panose="02020603050405020304" pitchFamily="18" charset="0"/>
            </a:endParaRPr>
          </a:p>
          <a:p>
            <a:pPr indent="190500" algn="just">
              <a:spcBef>
                <a:spcPts val="600"/>
              </a:spcBef>
            </a:pPr>
            <a:r>
              <a:rPr lang="zh-CN" altLang="en-US" kern="100">
                <a:effectLst/>
                <a:cs typeface="Times New Roman" panose="02020603050405020304" pitchFamily="18" charset="0"/>
              </a:rPr>
              <a:t>     </a:t>
            </a:r>
            <a:r>
              <a:rPr lang="zh-CN" altLang="en-US" kern="100">
                <a:solidFill>
                  <a:schemeClr val="accent2">
                    <a:lumMod val="75000"/>
                  </a:schemeClr>
                </a:solidFill>
                <a:effectLst/>
                <a:cs typeface="Times New Roman" panose="02020603050405020304" pitchFamily="18" charset="0"/>
              </a:rPr>
              <a:t>表单验证是指在用户提交表单之前，需要对用户输入的数据进行有效性验证，如果满足有效性要求，则提交表单</a:t>
            </a:r>
            <a:r>
              <a:rPr lang="zh-CN" altLang="en-US" kern="100">
                <a:effectLst/>
                <a:cs typeface="Times New Roman" panose="02020603050405020304" pitchFamily="18" charset="0"/>
              </a:rPr>
              <a:t>。例如，在表单注册页面，验证用户输入的身份证号码是否正确、年龄是否符合要求等。</a:t>
            </a:r>
            <a:endParaRPr lang="zh-CN" altLang="en-US" kern="100">
              <a:effectLst/>
              <a:cs typeface="Times New Roman" panose="02020603050405020304" pitchFamily="18" charset="0"/>
            </a:endParaRPr>
          </a:p>
          <a:p>
            <a:pPr indent="190500" algn="just">
              <a:spcBef>
                <a:spcPts val="600"/>
              </a:spcBef>
            </a:pPr>
            <a:r>
              <a:rPr lang="zh-CN" altLang="en-US" kern="100">
                <a:effectLst/>
                <a:cs typeface="Times New Roman" panose="02020603050405020304" pitchFamily="18" charset="0"/>
              </a:rPr>
              <a:t>     验证表单分为</a:t>
            </a:r>
            <a:r>
              <a:rPr lang="zh-CN" altLang="en-US" kern="100">
                <a:solidFill>
                  <a:schemeClr val="accent2">
                    <a:lumMod val="75000"/>
                  </a:schemeClr>
                </a:solidFill>
                <a:effectLst/>
                <a:cs typeface="Times New Roman" panose="02020603050405020304" pitchFamily="18" charset="0"/>
              </a:rPr>
              <a:t>服务器端表单验证和客户端表单验证</a:t>
            </a:r>
            <a:r>
              <a:rPr lang="zh-CN" altLang="en-US" kern="100">
                <a:effectLst/>
                <a:cs typeface="Times New Roman" panose="02020603050405020304" pitchFamily="18" charset="0"/>
              </a:rPr>
              <a:t>。</a:t>
            </a:r>
            <a:endParaRPr lang="en-US" altLang="zh-CN" kern="100">
              <a:effectLst/>
              <a:cs typeface="Times New Roman" panose="02020603050405020304" pitchFamily="18" charset="0"/>
            </a:endParaRPr>
          </a:p>
          <a:p>
            <a:pPr marL="457200" indent="-457200" algn="just">
              <a:spcBef>
                <a:spcPts val="600"/>
              </a:spcBef>
              <a:buFont typeface="Arial" panose="020B0604020202020204" pitchFamily="34" charset="0"/>
              <a:buChar char="•"/>
            </a:pPr>
            <a:r>
              <a:rPr lang="zh-CN" altLang="en-US" sz="2600" kern="100">
                <a:effectLst/>
                <a:cs typeface="Times New Roman" panose="02020603050405020304" pitchFamily="18" charset="0"/>
              </a:rPr>
              <a:t>服务器端的表单验证是指在服务器端接收到用户提交数据后进行验证工作</a:t>
            </a:r>
            <a:endParaRPr lang="en-US" altLang="zh-CN" sz="2600" kern="100">
              <a:effectLst/>
              <a:cs typeface="Times New Roman" panose="02020603050405020304" pitchFamily="18" charset="0"/>
            </a:endParaRPr>
          </a:p>
          <a:p>
            <a:pPr marL="457200" indent="-457200" algn="just">
              <a:spcBef>
                <a:spcPts val="600"/>
              </a:spcBef>
              <a:buFont typeface="Arial" panose="020B0604020202020204" pitchFamily="34" charset="0"/>
              <a:buChar char="•"/>
            </a:pPr>
            <a:r>
              <a:rPr lang="zh-CN" altLang="en-US" sz="2600" kern="100">
                <a:effectLst/>
                <a:cs typeface="Times New Roman" panose="02020603050405020304" pitchFamily="18" charset="0"/>
              </a:rPr>
              <a:t>客户端表单验证是指在向服务器端提交表单数据之前进行表单验证工作。使用</a:t>
            </a:r>
            <a:r>
              <a:rPr lang="en-US" altLang="zh-CN" sz="2600" kern="100">
                <a:effectLst/>
                <a:cs typeface="Times New Roman" panose="02020603050405020304" pitchFamily="18" charset="0"/>
              </a:rPr>
              <a:t>JavaScript</a:t>
            </a:r>
            <a:r>
              <a:rPr lang="zh-CN" altLang="en-US" sz="2600" kern="100">
                <a:effectLst/>
                <a:cs typeface="Times New Roman" panose="02020603050405020304" pitchFamily="18" charset="0"/>
              </a:rPr>
              <a:t>实现客户端验证，可以防止无效数据传送到服务器，减轻服务器的数据处理负担，从而提高系统性能。</a:t>
            </a:r>
            <a:endParaRPr lang="zh-CN" altLang="en-US" sz="2600" kern="100">
              <a:effectLst/>
              <a:cs typeface="Times New Roman" panose="0202060305040502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8.7.3  </a:t>
            </a:r>
            <a:r>
              <a:rPr lang="zh-CN" altLang="en-US"/>
              <a:t>操作表单对象</a:t>
            </a:r>
            <a:endParaRPr lang="zh-CN" altLang="en-US" dirty="0"/>
          </a:p>
        </p:txBody>
      </p:sp>
      <p:sp>
        <p:nvSpPr>
          <p:cNvPr id="5" name="内容占位符 4"/>
          <p:cNvSpPr>
            <a:spLocks noGrp="1"/>
          </p:cNvSpPr>
          <p:nvPr>
            <p:ph idx="1"/>
          </p:nvPr>
        </p:nvSpPr>
        <p:spPr>
          <a:xfrm>
            <a:off x="787311" y="1269783"/>
            <a:ext cx="10947400" cy="5046383"/>
          </a:xfrm>
        </p:spPr>
        <p:txBody>
          <a:bodyPr>
            <a:normAutofit/>
          </a:bodyPr>
          <a:lstStyle/>
          <a:p>
            <a:pPr indent="190500" algn="just">
              <a:spcBef>
                <a:spcPts val="600"/>
              </a:spcBef>
            </a:pPr>
            <a:r>
              <a:rPr lang="zh-CN" altLang="en-US" kern="100">
                <a:effectLst/>
                <a:cs typeface="Times New Roman" panose="02020603050405020304" pitchFamily="18" charset="0"/>
              </a:rPr>
              <a:t>在表单的</a:t>
            </a:r>
            <a:r>
              <a:rPr lang="en-US" altLang="zh-CN" kern="100">
                <a:effectLst/>
                <a:cs typeface="Times New Roman" panose="02020603050405020304" pitchFamily="18" charset="0"/>
              </a:rPr>
              <a:t>onsubmit</a:t>
            </a:r>
            <a:r>
              <a:rPr lang="zh-CN" altLang="en-US" kern="100">
                <a:effectLst/>
                <a:cs typeface="Times New Roman" panose="02020603050405020304" pitchFamily="18" charset="0"/>
              </a:rPr>
              <a:t>事件处理函数中进行表单验证，语法如下。</a:t>
            </a:r>
            <a:endParaRPr lang="en-US" altLang="zh-CN" kern="100">
              <a:effectLst/>
              <a:cs typeface="Times New Roman" panose="02020603050405020304" pitchFamily="18" charset="0"/>
            </a:endParaRPr>
          </a:p>
          <a:p>
            <a:pPr indent="190500" algn="just">
              <a:spcBef>
                <a:spcPts val="600"/>
              </a:spcBef>
            </a:pPr>
            <a:endParaRPr lang="en-US" altLang="zh-CN" kern="100">
              <a:cs typeface="Times New Roman" panose="02020603050405020304" pitchFamily="18" charset="0"/>
            </a:endParaRPr>
          </a:p>
          <a:p>
            <a:pPr indent="190500" algn="just">
              <a:spcBef>
                <a:spcPts val="600"/>
              </a:spcBef>
            </a:pPr>
            <a:endParaRPr lang="en-US" altLang="zh-CN" kern="100">
              <a:effectLst/>
              <a:cs typeface="Times New Roman" panose="02020603050405020304" pitchFamily="18" charset="0"/>
            </a:endParaRPr>
          </a:p>
          <a:p>
            <a:pPr indent="190500" algn="just">
              <a:spcBef>
                <a:spcPts val="600"/>
              </a:spcBef>
            </a:pPr>
            <a:endParaRPr lang="en-US" altLang="zh-CN" kern="100">
              <a:cs typeface="Times New Roman" panose="02020603050405020304" pitchFamily="18" charset="0"/>
            </a:endParaRPr>
          </a:p>
          <a:p>
            <a:pPr indent="190500" algn="just">
              <a:spcBef>
                <a:spcPts val="600"/>
              </a:spcBef>
            </a:pPr>
            <a:r>
              <a:rPr lang="en-US" altLang="zh-CN" kern="100">
                <a:effectLst/>
                <a:cs typeface="Times New Roman" panose="02020603050405020304" pitchFamily="18" charset="0"/>
              </a:rPr>
              <a:t>onsubmit</a:t>
            </a:r>
            <a:r>
              <a:rPr lang="zh-CN" altLang="en-US" kern="100">
                <a:effectLst/>
                <a:cs typeface="Times New Roman" panose="02020603050405020304" pitchFamily="18" charset="0"/>
              </a:rPr>
              <a:t>事件会在单击表单中的确认按钮时发生。验证函数根据表单对象的值返回</a:t>
            </a:r>
            <a:r>
              <a:rPr lang="en-US" altLang="zh-CN" kern="100">
                <a:effectLst/>
                <a:cs typeface="Times New Roman" panose="02020603050405020304" pitchFamily="18" charset="0"/>
              </a:rPr>
              <a:t>true</a:t>
            </a:r>
            <a:r>
              <a:rPr lang="zh-CN" altLang="en-US" kern="100">
                <a:effectLst/>
                <a:cs typeface="Times New Roman" panose="02020603050405020304" pitchFamily="18" charset="0"/>
              </a:rPr>
              <a:t>或</a:t>
            </a:r>
            <a:r>
              <a:rPr lang="en-US" altLang="zh-CN" kern="100">
                <a:effectLst/>
                <a:cs typeface="Times New Roman" panose="02020603050405020304" pitchFamily="18" charset="0"/>
              </a:rPr>
              <a:t>false</a:t>
            </a:r>
            <a:r>
              <a:rPr lang="zh-CN" altLang="en-US" kern="100">
                <a:effectLst/>
                <a:cs typeface="Times New Roman" panose="02020603050405020304" pitchFamily="18" charset="0"/>
              </a:rPr>
              <a:t>，若返回</a:t>
            </a:r>
            <a:r>
              <a:rPr lang="en-US" altLang="zh-CN" kern="100">
                <a:effectLst/>
                <a:cs typeface="Times New Roman" panose="02020603050405020304" pitchFamily="18" charset="0"/>
              </a:rPr>
              <a:t>true</a:t>
            </a:r>
            <a:r>
              <a:rPr lang="zh-CN" altLang="en-US" kern="100">
                <a:effectLst/>
                <a:cs typeface="Times New Roman" panose="02020603050405020304" pitchFamily="18" charset="0"/>
              </a:rPr>
              <a:t>则表单被提交，否则表单不被提交。</a:t>
            </a:r>
            <a:endParaRPr lang="zh-CN" altLang="en-US" kern="100">
              <a:effectLst/>
              <a:cs typeface="Times New Roman" panose="02020603050405020304" pitchFamily="18" charset="0"/>
            </a:endParaRPr>
          </a:p>
        </p:txBody>
      </p:sp>
      <p:grpSp>
        <p:nvGrpSpPr>
          <p:cNvPr id="7" name="组合 6"/>
          <p:cNvGrpSpPr/>
          <p:nvPr/>
        </p:nvGrpSpPr>
        <p:grpSpPr>
          <a:xfrm>
            <a:off x="2293890" y="2478095"/>
            <a:ext cx="6824709" cy="950905"/>
            <a:chOff x="-4118581" y="4544886"/>
            <a:chExt cx="22494040" cy="950905"/>
          </a:xfrm>
        </p:grpSpPr>
        <p:sp>
          <p:nvSpPr>
            <p:cNvPr id="8" name="矩形 7"/>
            <p:cNvSpPr/>
            <p:nvPr/>
          </p:nvSpPr>
          <p:spPr>
            <a:xfrm>
              <a:off x="-4118581" y="4621384"/>
              <a:ext cx="22494040" cy="874407"/>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&lt;form name="myform" id="myform" method="post" action="</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服务器端脚本</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 onsubmit="return </a:t>
              </a:r>
              <a:r>
                <a:rPr lang="zh-CN" altLang="en-US">
                  <a:solidFill>
                    <a:srgbClr val="000000"/>
                  </a:solidFill>
                  <a:latin typeface="微软雅黑" panose="020B0503020204020204" pitchFamily="34" charset="-122"/>
                  <a:ea typeface="微软雅黑" panose="020B0503020204020204" pitchFamily="34" charset="-122"/>
                  <a:cs typeface="Arial" panose="020B0604020202020204" pitchFamily="34" charset="0"/>
                </a:rPr>
                <a:t>验证函数</a:t>
              </a:r>
              <a:r>
                <a:rPr lang="en-US" altLang="zh-CN">
                  <a:solidFill>
                    <a:srgbClr val="000000"/>
                  </a:solidFill>
                  <a:latin typeface="微软雅黑" panose="020B0503020204020204" pitchFamily="34" charset="-122"/>
                  <a:ea typeface="微软雅黑" panose="020B0503020204020204" pitchFamily="34" charset="-122"/>
                  <a:cs typeface="Arial" panose="020B0604020202020204" pitchFamily="34" charset="0"/>
                </a:rPr>
                <a:t>"&gt;</a:t>
              </a:r>
              <a:endParaRPr lang="zh-CN" altLang="en-US"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L 形 8"/>
            <p:cNvSpPr/>
            <p:nvPr/>
          </p:nvSpPr>
          <p:spPr>
            <a:xfrm rot="5400000">
              <a:off x="-4075906" y="4502214"/>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 形 9"/>
            <p:cNvSpPr/>
            <p:nvPr/>
          </p:nvSpPr>
          <p:spPr>
            <a:xfrm rot="16200000">
              <a:off x="17784943" y="5083525"/>
              <a:ext cx="417233" cy="381904"/>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8-17】</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验证表单合法性</a:t>
            </a:r>
            <a:r>
              <a:rPr lang="en-US" altLang="zh-CN" sz="2400"/>
              <a:t>——</a:t>
            </a:r>
            <a:r>
              <a:rPr lang="zh-CN" altLang="en-US" sz="2400"/>
              <a:t>表单验证</a:t>
            </a:r>
            <a:endParaRPr lang="zh-CN" altLang="en-US" sz="2400" dirty="0"/>
          </a:p>
        </p:txBody>
      </p:sp>
      <p:grpSp>
        <p:nvGrpSpPr>
          <p:cNvPr id="17" name="组合 16"/>
          <p:cNvGrpSpPr/>
          <p:nvPr/>
        </p:nvGrpSpPr>
        <p:grpSpPr>
          <a:xfrm>
            <a:off x="466438" y="2526504"/>
            <a:ext cx="5629562" cy="2896396"/>
            <a:chOff x="401629" y="2916136"/>
            <a:chExt cx="5629562" cy="4191256"/>
          </a:xfrm>
        </p:grpSpPr>
        <p:sp>
          <p:nvSpPr>
            <p:cNvPr id="8" name="任意多边形 7"/>
            <p:cNvSpPr/>
            <p:nvPr/>
          </p:nvSpPr>
          <p:spPr>
            <a:xfrm flipV="1">
              <a:off x="401629" y="2916136"/>
              <a:ext cx="5629562" cy="4191256"/>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04723" y="3815201"/>
              <a:ext cx="3630133" cy="60394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zh-CN" sz="1800" kern="1000">
                  <a:effectLst/>
                  <a:ea typeface="方正兰亭刊黑_GBK"/>
                  <a:cs typeface="Times New Roman" panose="02020603050405020304" pitchFamily="18" charset="0"/>
                </a:rPr>
                <a:t>验证表单文本框中的内容是否为空。</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3"/>
            <a:ext cx="4716986" cy="3959687"/>
            <a:chOff x="6851559" y="2869060"/>
            <a:chExt cx="4716986" cy="5289966"/>
          </a:xfrm>
        </p:grpSpPr>
        <p:grpSp>
          <p:nvGrpSpPr>
            <p:cNvPr id="12" name="组合 11"/>
            <p:cNvGrpSpPr/>
            <p:nvPr/>
          </p:nvGrpSpPr>
          <p:grpSpPr>
            <a:xfrm>
              <a:off x="6851559" y="2869060"/>
              <a:ext cx="4716986" cy="2730897"/>
              <a:chOff x="6851558" y="2370297"/>
              <a:chExt cx="4716986" cy="2730897"/>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190168"/>
                <a:ext cx="4716985" cy="191102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根据任务描述要求，我们设计了用户登录界面，当用户名或者密码为空时，提示用户输入。</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8-17】</a:t>
            </a:r>
            <a:endParaRPr lang="zh-CN" altLang="en-US" dirty="0"/>
          </a:p>
        </p:txBody>
      </p:sp>
      <p:sp>
        <p:nvSpPr>
          <p:cNvPr id="5" name="内容占位符 4"/>
          <p:cNvSpPr>
            <a:spLocks noGrp="1"/>
          </p:cNvSpPr>
          <p:nvPr>
            <p:ph idx="1"/>
          </p:nvPr>
        </p:nvSpPr>
        <p:spPr>
          <a:xfrm>
            <a:off x="925796" y="1238982"/>
            <a:ext cx="8753364" cy="642195"/>
          </a:xfrm>
        </p:spPr>
        <p:txBody>
          <a:bodyPr>
            <a:noAutofit/>
          </a:bodyPr>
          <a:lstStyle/>
          <a:p>
            <a:r>
              <a:rPr lang="zh-CN" altLang="en-US" sz="2400"/>
              <a:t>验证表单合法性</a:t>
            </a:r>
            <a:r>
              <a:rPr lang="en-US" altLang="zh-CN" sz="2400"/>
              <a:t>——</a:t>
            </a:r>
            <a:r>
              <a:rPr lang="zh-CN" altLang="en-US" sz="2400"/>
              <a:t>表单验证</a:t>
            </a:r>
            <a:endParaRPr lang="zh-CN" altLang="en-US" sz="2400" dirty="0"/>
          </a:p>
        </p:txBody>
      </p:sp>
      <p:sp>
        <p:nvSpPr>
          <p:cNvPr id="18" name="文本框 17"/>
          <p:cNvSpPr txBox="1"/>
          <p:nvPr/>
        </p:nvSpPr>
        <p:spPr>
          <a:xfrm>
            <a:off x="685710" y="1881177"/>
            <a:ext cx="10580493" cy="874407"/>
          </a:xfrm>
          <a:prstGeom prst="rect">
            <a:avLst/>
          </a:prstGeom>
          <a:noFill/>
        </p:spPr>
        <p:txBody>
          <a:bodyPr wrap="square">
            <a:spAutoFit/>
          </a:bodyPr>
          <a:lstStyle/>
          <a:p>
            <a:pPr indent="254000" algn="just">
              <a:lnSpc>
                <a:spcPct val="150000"/>
              </a:lnSpc>
            </a:pP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我们在“用户名”文本框处没有输入内容，验证有效性后，弹出提示“用户名不能为空”，具体的实现效果如图</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8-43</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和图</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8-44</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436859" y="2936271"/>
            <a:ext cx="8926063" cy="2469833"/>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a:t>根据项目要求，实现滑块验证码效果，分为</a:t>
            </a:r>
            <a:r>
              <a:rPr lang="en-US" altLang="zh-CN"/>
              <a:t>2</a:t>
            </a:r>
            <a:r>
              <a:rPr lang="zh-CN" altLang="en-US"/>
              <a:t>步。</a:t>
            </a:r>
            <a:endParaRPr lang="zh-CN" altLang="en-US"/>
          </a:p>
          <a:p>
            <a:r>
              <a:rPr lang="zh-CN" altLang="en-US" b="1"/>
              <a:t>（</a:t>
            </a:r>
            <a:r>
              <a:rPr lang="en-US" altLang="zh-CN" b="1"/>
              <a:t>1</a:t>
            </a:r>
            <a:r>
              <a:rPr lang="zh-CN" altLang="en-US" b="1"/>
              <a:t>）滑块和拼图移动</a:t>
            </a:r>
            <a:endParaRPr lang="zh-CN" altLang="en-US" b="1"/>
          </a:p>
          <a:p>
            <a:r>
              <a:rPr lang="zh-CN" altLang="en-US"/>
              <a:t>滑块、拼图和鼠标的位置是一致的，滑块的移动过程触发</a:t>
            </a:r>
            <a:r>
              <a:rPr lang="en-US" altLang="zh-CN"/>
              <a:t>mousedown</a:t>
            </a:r>
            <a:r>
              <a:rPr lang="zh-CN" altLang="en-US"/>
              <a:t>和</a:t>
            </a:r>
            <a:r>
              <a:rPr lang="en-US" altLang="zh-CN"/>
              <a:t>mousemove</a:t>
            </a:r>
            <a:r>
              <a:rPr lang="zh-CN" altLang="en-US"/>
              <a:t>事件，接下来设置它们的移动距离及移动范围。</a:t>
            </a:r>
            <a:endParaRPr lang="zh-CN" altLang="en-US"/>
          </a:p>
          <a:p>
            <a:r>
              <a:rPr lang="zh-CN" altLang="en-US" b="1"/>
              <a:t>（</a:t>
            </a:r>
            <a:r>
              <a:rPr lang="en-US" altLang="zh-CN" b="1"/>
              <a:t>2</a:t>
            </a:r>
            <a:r>
              <a:rPr lang="zh-CN" altLang="en-US" b="1"/>
              <a:t>）滑块和拼图停止移动</a:t>
            </a:r>
            <a:endParaRPr lang="zh-CN" altLang="en-US" b="1"/>
          </a:p>
          <a:p>
            <a:r>
              <a:rPr lang="zh-CN" altLang="en-US"/>
              <a:t>滑块和拼图停止移动触发</a:t>
            </a:r>
            <a:r>
              <a:rPr lang="en-US" altLang="zh-CN"/>
              <a:t>mouseup</a:t>
            </a:r>
            <a:r>
              <a:rPr lang="zh-CN" altLang="en-US"/>
              <a:t>事件。</a:t>
            </a:r>
            <a:endParaRPr lang="zh-CN" altLang="en-US"/>
          </a:p>
          <a:p>
            <a:endParaRPr lang="zh-CN" altLang="en-US" dirty="0"/>
          </a:p>
        </p:txBody>
      </p:sp>
      <p:sp>
        <p:nvSpPr>
          <p:cNvPr id="4" name="标题 3"/>
          <p:cNvSpPr>
            <a:spLocks noGrp="1"/>
          </p:cNvSpPr>
          <p:nvPr>
            <p:ph type="title"/>
          </p:nvPr>
        </p:nvSpPr>
        <p:spPr/>
        <p:txBody>
          <a:bodyPr/>
          <a:lstStyle/>
          <a:p>
            <a:r>
              <a:rPr lang="zh-CN" altLang="en-US" dirty="0"/>
              <a:t>项目分析</a:t>
            </a:r>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48767" y="1126563"/>
            <a:ext cx="10042679" cy="1616638"/>
          </a:xfrm>
        </p:spPr>
        <p:txBody>
          <a:bodyPr>
            <a:normAutofit/>
          </a:bodyPr>
          <a:lstStyle/>
          <a:p>
            <a:r>
              <a:rPr lang="en-US" altLang="zh-CN" sz="2400"/>
              <a:t>1. </a:t>
            </a:r>
            <a:r>
              <a:rPr lang="zh-CN" altLang="en-US" sz="2400"/>
              <a:t>页面框架</a:t>
            </a:r>
            <a:endParaRPr lang="zh-CN" altLang="en-US" sz="2400"/>
          </a:p>
          <a:p>
            <a:r>
              <a:rPr lang="zh-CN" altLang="en-US" sz="2400"/>
              <a:t>页面整体分拼图和滑块两部分，具体如下。</a:t>
            </a:r>
            <a:endParaRPr lang="zh-CN" altLang="en-US" sz="2400"/>
          </a:p>
        </p:txBody>
      </p:sp>
      <p:sp>
        <p:nvSpPr>
          <p:cNvPr id="4" name="标题 3"/>
          <p:cNvSpPr>
            <a:spLocks noGrp="1"/>
          </p:cNvSpPr>
          <p:nvPr>
            <p:ph type="title"/>
          </p:nvPr>
        </p:nvSpPr>
        <p:spPr/>
        <p:txBody>
          <a:bodyPr/>
          <a:lstStyle/>
          <a:p>
            <a:r>
              <a:rPr lang="zh-CN" altLang="en-US" dirty="0"/>
              <a:t>项目实施</a:t>
            </a:r>
            <a:endParaRPr lang="zh-CN" altLang="en-US" dirty="0"/>
          </a:p>
        </p:txBody>
      </p:sp>
      <p:pic>
        <p:nvPicPr>
          <p:cNvPr id="6" name="图片 5"/>
          <p:cNvPicPr>
            <a:picLocks noChangeAspect="1"/>
          </p:cNvPicPr>
          <p:nvPr/>
        </p:nvPicPr>
        <p:blipFill>
          <a:blip r:embed="rId1"/>
          <a:stretch>
            <a:fillRect/>
          </a:stretch>
        </p:blipFill>
        <p:spPr>
          <a:xfrm>
            <a:off x="2249487" y="2362201"/>
            <a:ext cx="6653213" cy="433502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21465" y="1409059"/>
            <a:ext cx="2824454" cy="4916799"/>
          </a:xfrm>
        </p:spPr>
        <p:txBody>
          <a:bodyPr/>
          <a:lstStyle/>
          <a:p>
            <a:r>
              <a:rPr lang="en-US" altLang="zh-CN"/>
              <a:t>2. CSS</a:t>
            </a:r>
            <a:r>
              <a:rPr lang="zh-CN" altLang="en-US"/>
              <a:t>样式</a:t>
            </a:r>
            <a:endParaRPr lang="zh-CN" altLang="en-US"/>
          </a:p>
          <a:p>
            <a:r>
              <a:rPr lang="zh-CN" altLang="en-US" sz="2400"/>
              <a:t>使用</a:t>
            </a:r>
            <a:r>
              <a:rPr lang="en-US" altLang="zh-CN" sz="2400"/>
              <a:t>CSS</a:t>
            </a:r>
            <a:r>
              <a:rPr lang="zh-CN" altLang="en-US" sz="2400"/>
              <a:t>设置拼图和滑块的初始位置。</a:t>
            </a:r>
            <a:endParaRPr lang="zh-CN" altLang="en-US" sz="2400"/>
          </a:p>
          <a:p>
            <a:endParaRPr lang="zh-CN" altLang="en-US" dirty="0"/>
          </a:p>
        </p:txBody>
      </p:sp>
      <p:sp>
        <p:nvSpPr>
          <p:cNvPr id="3" name="标题 2"/>
          <p:cNvSpPr>
            <a:spLocks noGrp="1"/>
          </p:cNvSpPr>
          <p:nvPr>
            <p:ph type="title"/>
          </p:nvPr>
        </p:nvSpPr>
        <p:spPr/>
        <p:txBody>
          <a:bodyPr/>
          <a:lstStyle/>
          <a:p>
            <a:r>
              <a:rPr lang="zh-CN" altLang="en-US" dirty="0"/>
              <a:t>项目实施</a:t>
            </a:r>
            <a:endParaRPr lang="zh-CN" altLang="en-US" dirty="0"/>
          </a:p>
        </p:txBody>
      </p:sp>
      <p:pic>
        <p:nvPicPr>
          <p:cNvPr id="6" name="图片 5"/>
          <p:cNvPicPr>
            <a:picLocks noChangeAspect="1"/>
          </p:cNvPicPr>
          <p:nvPr/>
        </p:nvPicPr>
        <p:blipFill>
          <a:blip r:embed="rId1"/>
          <a:stretch>
            <a:fillRect/>
          </a:stretch>
        </p:blipFill>
        <p:spPr>
          <a:xfrm>
            <a:off x="3724275" y="1409059"/>
            <a:ext cx="3773963" cy="5191125"/>
          </a:xfrm>
          <a:prstGeom prst="rect">
            <a:avLst/>
          </a:prstGeom>
        </p:spPr>
      </p:pic>
      <p:pic>
        <p:nvPicPr>
          <p:cNvPr id="8" name="图片 7"/>
          <p:cNvPicPr>
            <a:picLocks noChangeAspect="1"/>
          </p:cNvPicPr>
          <p:nvPr/>
        </p:nvPicPr>
        <p:blipFill>
          <a:blip r:embed="rId2"/>
          <a:stretch>
            <a:fillRect/>
          </a:stretch>
        </p:blipFill>
        <p:spPr>
          <a:xfrm>
            <a:off x="7854950" y="1409059"/>
            <a:ext cx="3924300" cy="512445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393848"/>
            <a:ext cx="5498814" cy="4916799"/>
          </a:xfrm>
        </p:spPr>
        <p:txBody>
          <a:bodyPr/>
          <a:lstStyle/>
          <a:p>
            <a:r>
              <a:rPr lang="en-US" altLang="zh-CN"/>
              <a:t>3. </a:t>
            </a:r>
            <a:r>
              <a:rPr lang="zh-CN" altLang="en-US"/>
              <a:t>脚本代码</a:t>
            </a:r>
            <a:endParaRPr lang="zh-CN" altLang="en-US"/>
          </a:p>
          <a:p>
            <a:r>
              <a:rPr lang="zh-CN" altLang="en-US" sz="2400"/>
              <a:t>使用</a:t>
            </a:r>
            <a:r>
              <a:rPr lang="en-US" altLang="zh-CN" sz="2400"/>
              <a:t>JavaScript</a:t>
            </a:r>
            <a:r>
              <a:rPr lang="zh-CN" altLang="en-US" sz="2400"/>
              <a:t>分别为</a:t>
            </a:r>
            <a:r>
              <a:rPr lang="en-US" altLang="zh-CN" sz="2400"/>
              <a:t>mousedown</a:t>
            </a:r>
            <a:r>
              <a:rPr lang="zh-CN" altLang="en-US" sz="2400"/>
              <a:t>事件和</a:t>
            </a:r>
            <a:r>
              <a:rPr lang="en-US" altLang="zh-CN" sz="2400"/>
              <a:t>mouseup</a:t>
            </a:r>
            <a:r>
              <a:rPr lang="zh-CN" altLang="en-US" sz="2400"/>
              <a:t>事件编写事件驱动程序。</a:t>
            </a:r>
            <a:endParaRPr lang="zh-CN" altLang="en-US" sz="2400"/>
          </a:p>
          <a:p>
            <a:endParaRPr lang="zh-CN" altLang="en-US" dirty="0"/>
          </a:p>
        </p:txBody>
      </p:sp>
      <p:sp>
        <p:nvSpPr>
          <p:cNvPr id="3" name="标题 2"/>
          <p:cNvSpPr>
            <a:spLocks noGrp="1"/>
          </p:cNvSpPr>
          <p:nvPr>
            <p:ph type="title"/>
          </p:nvPr>
        </p:nvSpPr>
        <p:spPr/>
        <p:txBody>
          <a:bodyPr/>
          <a:lstStyle/>
          <a:p>
            <a:r>
              <a:rPr lang="zh-CN" altLang="en-US" dirty="0"/>
              <a:t>项目实施</a:t>
            </a:r>
            <a:endParaRPr lang="zh-CN" altLang="en-US" dirty="0"/>
          </a:p>
        </p:txBody>
      </p:sp>
      <p:pic>
        <p:nvPicPr>
          <p:cNvPr id="6" name="图片 5"/>
          <p:cNvPicPr>
            <a:picLocks noChangeAspect="1"/>
          </p:cNvPicPr>
          <p:nvPr/>
        </p:nvPicPr>
        <p:blipFill>
          <a:blip r:embed="rId1"/>
          <a:stretch>
            <a:fillRect/>
          </a:stretch>
        </p:blipFill>
        <p:spPr>
          <a:xfrm>
            <a:off x="6246055" y="400050"/>
            <a:ext cx="5257800" cy="645795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393848"/>
            <a:ext cx="5498814" cy="4916799"/>
          </a:xfrm>
        </p:spPr>
        <p:txBody>
          <a:bodyPr/>
          <a:lstStyle/>
          <a:p>
            <a:r>
              <a:rPr lang="zh-CN" altLang="en-US"/>
              <a:t>浏览网页，拖动滑块，当达到指定位置时，显示“验证成功”，具体的实现效果如图所示。</a:t>
            </a:r>
            <a:endParaRPr lang="zh-CN" altLang="en-US" dirty="0"/>
          </a:p>
        </p:txBody>
      </p:sp>
      <p:sp>
        <p:nvSpPr>
          <p:cNvPr id="3" name="标题 2"/>
          <p:cNvSpPr>
            <a:spLocks noGrp="1"/>
          </p:cNvSpPr>
          <p:nvPr>
            <p:ph type="title"/>
          </p:nvPr>
        </p:nvSpPr>
        <p:spPr/>
        <p:txBody>
          <a:bodyPr/>
          <a:lstStyle/>
          <a:p>
            <a:r>
              <a:rPr lang="zh-CN" altLang="en-US" dirty="0"/>
              <a:t>项目实施</a:t>
            </a:r>
            <a:endParaRPr lang="zh-CN" altLang="en-US" dirty="0"/>
          </a:p>
        </p:txBody>
      </p:sp>
      <p:pic>
        <p:nvPicPr>
          <p:cNvPr id="5" name="图片 4"/>
          <p:cNvPicPr>
            <a:picLocks noChangeAspect="1"/>
          </p:cNvPicPr>
          <p:nvPr/>
        </p:nvPicPr>
        <p:blipFill>
          <a:blip r:embed="rId1"/>
          <a:stretch>
            <a:fillRect/>
          </a:stretch>
        </p:blipFill>
        <p:spPr>
          <a:xfrm>
            <a:off x="6449254" y="1813334"/>
            <a:ext cx="4543903" cy="36459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pPr algn="just">
              <a:lnSpc>
                <a:spcPct val="150000"/>
              </a:lnSpc>
            </a:pPr>
            <a:r>
              <a:rPr lang="en-US" altLang="zh-CN" dirty="0"/>
              <a:t>	</a:t>
            </a:r>
            <a:r>
              <a:rPr lang="zh-CN" altLang="en-US" dirty="0"/>
              <a:t>因页面状态的变化而产生的事件，主要包括</a:t>
            </a:r>
            <a:endParaRPr lang="en-US" altLang="zh-CN" dirty="0"/>
          </a:p>
          <a:p>
            <a:pPr marL="914400" lvl="1" indent="-457200" algn="just">
              <a:lnSpc>
                <a:spcPct val="150000"/>
              </a:lnSpc>
              <a:buFont typeface="Wingdings" panose="05000000000000000000" pitchFamily="2" charset="2"/>
              <a:buChar char="n"/>
            </a:pPr>
            <a:r>
              <a:rPr lang="en-US" altLang="zh-CN" sz="2800" dirty="0"/>
              <a:t>load——</a:t>
            </a:r>
            <a:r>
              <a:rPr lang="zh-CN" altLang="en-US" sz="2800" dirty="0"/>
              <a:t>一张页面或一幅图像完成加载时触发的事件</a:t>
            </a:r>
            <a:endParaRPr lang="en-US" altLang="zh-CN" sz="2800" dirty="0"/>
          </a:p>
          <a:p>
            <a:pPr marL="914400" lvl="1" indent="-457200" algn="just">
              <a:lnSpc>
                <a:spcPct val="150000"/>
              </a:lnSpc>
              <a:buFont typeface="Wingdings" panose="05000000000000000000" pitchFamily="2" charset="2"/>
              <a:buChar char="n"/>
            </a:pPr>
            <a:r>
              <a:rPr lang="en-US" altLang="zh-CN" sz="2800" dirty="0"/>
              <a:t>unload——</a:t>
            </a:r>
            <a:r>
              <a:rPr lang="zh-CN" altLang="en-US" sz="2800" dirty="0"/>
              <a:t>用户退出页面时触发的事件</a:t>
            </a:r>
            <a:endParaRPr lang="en-US" altLang="zh-CN" sz="2800" dirty="0"/>
          </a:p>
          <a:p>
            <a:pPr marL="914400" lvl="1" indent="-457200" algn="just">
              <a:lnSpc>
                <a:spcPct val="150000"/>
              </a:lnSpc>
              <a:buFont typeface="Wingdings" panose="05000000000000000000" pitchFamily="2" charset="2"/>
              <a:buChar char="n"/>
            </a:pPr>
            <a:r>
              <a:rPr lang="en-US" altLang="zh-CN" sz="2800" dirty="0"/>
              <a:t>resize——</a:t>
            </a:r>
            <a:r>
              <a:rPr lang="zh-CN" altLang="en-US" sz="2800" dirty="0"/>
              <a:t>用户改变窗口大小时触发的事件</a:t>
            </a:r>
            <a:endParaRPr lang="en-US" altLang="zh-CN" sz="2800" dirty="0"/>
          </a:p>
          <a:p>
            <a:pPr marL="914400" lvl="1" indent="-457200" algn="just">
              <a:lnSpc>
                <a:spcPct val="150000"/>
              </a:lnSpc>
              <a:buFont typeface="Wingdings" panose="05000000000000000000" pitchFamily="2" charset="2"/>
              <a:buChar char="n"/>
            </a:pPr>
            <a:r>
              <a:rPr lang="en-US" altLang="zh-CN" sz="2800" dirty="0"/>
              <a:t>error——</a:t>
            </a:r>
            <a:r>
              <a:rPr lang="zh-CN" altLang="en-US" sz="2800" dirty="0"/>
              <a:t>加载文档或图像时发生错误时触发的事件</a:t>
            </a:r>
            <a:endParaRPr lang="zh-CN" altLang="en-US" sz="2800" dirty="0"/>
          </a:p>
        </p:txBody>
      </p:sp>
      <p:sp>
        <p:nvSpPr>
          <p:cNvPr id="3" name="标题 2"/>
          <p:cNvSpPr>
            <a:spLocks noGrp="1"/>
          </p:cNvSpPr>
          <p:nvPr>
            <p:ph type="title"/>
          </p:nvPr>
        </p:nvSpPr>
        <p:spPr>
          <a:xfrm>
            <a:off x="747241" y="249383"/>
            <a:ext cx="7391400" cy="590556"/>
          </a:xfrm>
        </p:spPr>
        <p:txBody>
          <a:bodyPr/>
          <a:lstStyle/>
          <a:p>
            <a:r>
              <a:rPr lang="zh-CN" altLang="en-US" dirty="0"/>
              <a:t>页面事件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Autofit/>
          </a:bodyPr>
          <a:lstStyle/>
          <a:p>
            <a:r>
              <a:rPr lang="zh-CN" altLang="en-US" sz="4400"/>
              <a:t>世上无难事，只怕有心人。</a:t>
            </a:r>
            <a:endParaRPr lang="zh-CN" altLang="en-US" sz="3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395" y="1153795"/>
            <a:ext cx="11209020" cy="5479415"/>
          </a:xfrm>
        </p:spPr>
        <p:txBody>
          <a:bodyPr>
            <a:normAutofit fontScale="80000"/>
          </a:bodyPr>
          <a:lstStyle/>
          <a:p>
            <a:pPr algn="just">
              <a:lnSpc>
                <a:spcPct val="150000"/>
              </a:lnSpc>
            </a:pPr>
            <a:r>
              <a:rPr lang="en-US" altLang="zh-CN" dirty="0"/>
              <a:t>	</a:t>
            </a:r>
            <a:r>
              <a:rPr lang="zh-CN" altLang="en-US" dirty="0"/>
              <a:t>表单相关的事件，是</a:t>
            </a:r>
            <a:r>
              <a:rPr lang="en-US" altLang="zh-CN" dirty="0"/>
              <a:t>JavaScript</a:t>
            </a:r>
            <a:r>
              <a:rPr lang="zh-CN" altLang="en-US" dirty="0"/>
              <a:t>中最常用的事件，包括</a:t>
            </a:r>
            <a:endParaRPr lang="en-US" altLang="zh-CN" dirty="0"/>
          </a:p>
          <a:p>
            <a:pPr marL="914400" lvl="1" indent="-457200" algn="just">
              <a:lnSpc>
                <a:spcPct val="150000"/>
              </a:lnSpc>
              <a:buFont typeface="Wingdings" panose="05000000000000000000" pitchFamily="2" charset="2"/>
              <a:buChar char="n"/>
            </a:pPr>
            <a:r>
              <a:rPr lang="en-US" altLang="zh-CN" dirty="0"/>
              <a:t>submit——</a:t>
            </a:r>
            <a:r>
              <a:rPr lang="zh-CN" altLang="en-US" dirty="0"/>
              <a:t>表单提交时触发的事件</a:t>
            </a:r>
            <a:r>
              <a:rPr lang="zh-CN" altLang="en-US" dirty="0">
                <a:solidFill>
                  <a:srgbClr val="FF0000"/>
                </a:solidFill>
              </a:rPr>
              <a:t>：用于在数据发送到服务器之前进行表单验证、阻止不符合条件的提交或处理表单数据。</a:t>
            </a:r>
            <a:endParaRPr lang="zh-CN" altLang="en-US" dirty="0">
              <a:solidFill>
                <a:srgbClr val="FF0000"/>
              </a:solidFill>
            </a:endParaRPr>
          </a:p>
          <a:p>
            <a:pPr marL="914400" lvl="1" indent="-457200" algn="just">
              <a:lnSpc>
                <a:spcPct val="150000"/>
              </a:lnSpc>
              <a:buFont typeface="Wingdings" panose="05000000000000000000" pitchFamily="2" charset="2"/>
              <a:buChar char="n"/>
            </a:pPr>
            <a:r>
              <a:rPr lang="en-US" altLang="zh-CN" dirty="0"/>
              <a:t>reset——</a:t>
            </a:r>
            <a:r>
              <a:rPr lang="zh-CN" altLang="en-US" dirty="0"/>
              <a:t>表单重置时触发的事件</a:t>
            </a:r>
            <a:endParaRPr lang="en-US" altLang="zh-CN" dirty="0"/>
          </a:p>
          <a:p>
            <a:pPr marL="914400" lvl="1" indent="-457200" algn="just">
              <a:lnSpc>
                <a:spcPct val="150000"/>
              </a:lnSpc>
              <a:buFont typeface="Wingdings" panose="05000000000000000000" pitchFamily="2" charset="2"/>
              <a:buChar char="n"/>
            </a:pPr>
            <a:r>
              <a:rPr lang="en-US" altLang="zh-CN" dirty="0"/>
              <a:t>change——</a:t>
            </a:r>
            <a:r>
              <a:rPr lang="zh-CN" altLang="en-US" dirty="0"/>
              <a:t>表单元素内容改变时触发的事件</a:t>
            </a:r>
            <a:r>
              <a:rPr lang="zh-CN" altLang="en-US" dirty="0">
                <a:solidFill>
                  <a:srgbClr val="FF0000"/>
                </a:solidFill>
              </a:rPr>
              <a:t>：常用于动态响应用户的选择，如根据选择更新其他UI元素的状态，或实时验证用户输入的有效性。</a:t>
            </a:r>
            <a:endParaRPr lang="zh-CN" altLang="en-US" dirty="0"/>
          </a:p>
          <a:p>
            <a:pPr marL="914400" lvl="1" indent="-457200" algn="just">
              <a:lnSpc>
                <a:spcPct val="150000"/>
              </a:lnSpc>
              <a:buFont typeface="Wingdings" panose="05000000000000000000" pitchFamily="2" charset="2"/>
              <a:buChar char="n"/>
            </a:pPr>
            <a:r>
              <a:rPr lang="en-US" altLang="zh-CN" dirty="0"/>
              <a:t>select——</a:t>
            </a:r>
            <a:r>
              <a:rPr lang="zh-CN" altLang="en-US" dirty="0"/>
              <a:t>文本选中时触发的事件</a:t>
            </a:r>
            <a:endParaRPr lang="en-US" altLang="zh-CN" dirty="0"/>
          </a:p>
          <a:p>
            <a:pPr marL="914400" lvl="1" indent="-457200" algn="just">
              <a:lnSpc>
                <a:spcPct val="150000"/>
              </a:lnSpc>
              <a:buFont typeface="Wingdings" panose="05000000000000000000" pitchFamily="2" charset="2"/>
              <a:buChar char="n"/>
            </a:pPr>
            <a:r>
              <a:rPr lang="en-US" altLang="zh-CN" dirty="0"/>
              <a:t>focus——</a:t>
            </a:r>
            <a:r>
              <a:rPr lang="zh-CN" altLang="en-US" dirty="0"/>
              <a:t>表单元素获得焦点时触发的事件</a:t>
            </a:r>
            <a:r>
              <a:rPr lang="zh-CN" altLang="en-US" dirty="0">
                <a:solidFill>
                  <a:srgbClr val="FF0000"/>
                </a:solidFill>
              </a:rPr>
              <a:t>：用于准备元素接受输入，如显示额外的指导信息，或者突出显示当前的输入字段。</a:t>
            </a:r>
            <a:endParaRPr lang="zh-CN" altLang="en-US" dirty="0">
              <a:solidFill>
                <a:srgbClr val="FF0000"/>
              </a:solidFill>
            </a:endParaRPr>
          </a:p>
          <a:p>
            <a:pPr marL="914400" lvl="1" indent="-457200" algn="just">
              <a:lnSpc>
                <a:spcPct val="150000"/>
              </a:lnSpc>
              <a:buFont typeface="Wingdings" panose="05000000000000000000" pitchFamily="2" charset="2"/>
              <a:buChar char="n"/>
            </a:pPr>
            <a:r>
              <a:rPr lang="en-US" altLang="zh-CN" dirty="0"/>
              <a:t>blur——</a:t>
            </a:r>
            <a:r>
              <a:rPr lang="zh-CN" altLang="en-US" dirty="0"/>
              <a:t>表单元素失去焦点时触发的事件</a:t>
            </a:r>
            <a:r>
              <a:rPr lang="zh-CN" altLang="en-US" dirty="0">
                <a:solidFill>
                  <a:srgbClr val="FF0000"/>
                </a:solidFill>
              </a:rPr>
              <a:t>：用于在用户完成输入后进行数据验证或清理UI，如隐藏指导信息或验证输入内容是否合规。</a:t>
            </a:r>
            <a:endParaRPr lang="zh-CN" altLang="en-US" dirty="0">
              <a:solidFill>
                <a:srgbClr val="FF0000"/>
              </a:solidFill>
            </a:endParaRPr>
          </a:p>
        </p:txBody>
      </p:sp>
      <p:sp>
        <p:nvSpPr>
          <p:cNvPr id="3" name="标题 2"/>
          <p:cNvSpPr>
            <a:spLocks noGrp="1"/>
          </p:cNvSpPr>
          <p:nvPr>
            <p:ph type="title"/>
          </p:nvPr>
        </p:nvSpPr>
        <p:spPr>
          <a:xfrm>
            <a:off x="747241" y="249383"/>
            <a:ext cx="7391400" cy="590556"/>
          </a:xfrm>
        </p:spPr>
        <p:txBody>
          <a:bodyPr/>
          <a:lstStyle/>
          <a:p>
            <a:r>
              <a:rPr lang="zh-CN" altLang="en-US" dirty="0"/>
              <a:t>表单事件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446074"/>
            <a:ext cx="10644659" cy="4703087"/>
          </a:xfrm>
        </p:spPr>
        <p:txBody>
          <a:bodyPr>
            <a:normAutofit/>
          </a:bodyPr>
          <a:lstStyle/>
          <a:p>
            <a:pPr algn="just">
              <a:lnSpc>
                <a:spcPct val="150000"/>
              </a:lnSpc>
            </a:pPr>
            <a:r>
              <a:rPr lang="zh-CN" altLang="en-US"/>
              <a:t>       事件处理是指为某个元素对象的事件绑定或者移除事件处理程序，使得当事件发生时就会触发该事件的事件处理程序。</a:t>
            </a:r>
            <a:endParaRPr lang="en-US" altLang="zh-CN"/>
          </a:p>
          <a:p>
            <a:pPr algn="just">
              <a:lnSpc>
                <a:spcPct val="150000"/>
              </a:lnSpc>
            </a:pPr>
            <a:r>
              <a:rPr lang="en-US" altLang="zh-CN"/>
              <a:t>      </a:t>
            </a:r>
            <a:r>
              <a:rPr lang="zh-CN" altLang="en-US"/>
              <a:t>在</a:t>
            </a:r>
            <a:r>
              <a:rPr lang="en-US" altLang="zh-CN"/>
              <a:t>JavaScript</a:t>
            </a:r>
            <a:r>
              <a:rPr lang="zh-CN" altLang="en-US"/>
              <a:t>中，事件处理有两种方式，分别为</a:t>
            </a:r>
            <a:r>
              <a:rPr lang="en-US" altLang="zh-CN" b="1">
                <a:solidFill>
                  <a:schemeClr val="accent2">
                    <a:lumMod val="75000"/>
                  </a:schemeClr>
                </a:solidFill>
              </a:rPr>
              <a:t>DOM 0</a:t>
            </a:r>
            <a:r>
              <a:rPr lang="zh-CN" altLang="en-US" b="1">
                <a:solidFill>
                  <a:schemeClr val="accent2">
                    <a:lumMod val="75000"/>
                  </a:schemeClr>
                </a:solidFill>
              </a:rPr>
              <a:t>级事件处理和</a:t>
            </a:r>
            <a:r>
              <a:rPr lang="en-US" altLang="zh-CN" b="1">
                <a:solidFill>
                  <a:schemeClr val="accent2">
                    <a:lumMod val="75000"/>
                  </a:schemeClr>
                </a:solidFill>
              </a:rPr>
              <a:t>DOM 2</a:t>
            </a:r>
            <a:r>
              <a:rPr lang="zh-CN" altLang="en-US" b="1">
                <a:solidFill>
                  <a:schemeClr val="accent2">
                    <a:lumMod val="75000"/>
                  </a:schemeClr>
                </a:solidFill>
              </a:rPr>
              <a:t>级事件处理</a:t>
            </a:r>
            <a:r>
              <a:rPr lang="zh-CN" altLang="en-US"/>
              <a:t>。在介绍这两种事件处理方式之前，首先介绍两个概念：</a:t>
            </a:r>
            <a:r>
              <a:rPr lang="zh-CN" altLang="en-US" b="1">
                <a:solidFill>
                  <a:schemeClr val="accent2">
                    <a:lumMod val="75000"/>
                  </a:schemeClr>
                </a:solidFill>
              </a:rPr>
              <a:t>事件属性和事件流</a:t>
            </a:r>
            <a:r>
              <a:rPr lang="zh-CN" altLang="en-US"/>
              <a:t>。</a:t>
            </a:r>
            <a:endParaRPr lang="en-US" altLang="zh-CN" dirty="0"/>
          </a:p>
        </p:txBody>
      </p:sp>
      <p:sp>
        <p:nvSpPr>
          <p:cNvPr id="3" name="标题 2"/>
          <p:cNvSpPr>
            <a:spLocks noGrp="1"/>
          </p:cNvSpPr>
          <p:nvPr>
            <p:ph type="title"/>
          </p:nvPr>
        </p:nvSpPr>
        <p:spPr>
          <a:xfrm>
            <a:off x="747241" y="249383"/>
            <a:ext cx="7391400" cy="590556"/>
          </a:xfrm>
        </p:spPr>
        <p:txBody>
          <a:bodyPr/>
          <a:lstStyle/>
          <a:p>
            <a:r>
              <a:rPr lang="en-US" altLang="zh-CN"/>
              <a:t>8.1.2  </a:t>
            </a:r>
            <a:r>
              <a:rPr lang="zh-CN" altLang="en-US"/>
              <a:t>事件处理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64182" y="1661974"/>
            <a:ext cx="4078759" cy="4484826"/>
          </a:xfrm>
        </p:spPr>
        <p:txBody>
          <a:bodyPr>
            <a:normAutofit/>
          </a:bodyPr>
          <a:lstStyle/>
          <a:p>
            <a:pPr algn="just">
              <a:lnSpc>
                <a:spcPct val="150000"/>
              </a:lnSpc>
            </a:pPr>
            <a:r>
              <a:rPr lang="zh-CN" altLang="en-US" sz="2000"/>
              <a:t>       事件的绑定和移除是通过事件的属性进行的。在</a:t>
            </a:r>
            <a:r>
              <a:rPr lang="en-US" altLang="zh-CN" sz="2000"/>
              <a:t>JavaScript</a:t>
            </a:r>
            <a:r>
              <a:rPr lang="zh-CN" altLang="en-US" sz="2000"/>
              <a:t>中，事件属性名称就是</a:t>
            </a:r>
            <a:r>
              <a:rPr lang="zh-CN" altLang="en-US" sz="2000" b="1">
                <a:solidFill>
                  <a:schemeClr val="accent2">
                    <a:lumMod val="75000"/>
                  </a:schemeClr>
                </a:solidFill>
              </a:rPr>
              <a:t>“</a:t>
            </a:r>
            <a:r>
              <a:rPr lang="en-US" altLang="zh-CN" sz="2000" b="1">
                <a:solidFill>
                  <a:schemeClr val="accent2">
                    <a:lumMod val="75000"/>
                  </a:schemeClr>
                </a:solidFill>
              </a:rPr>
              <a:t>on”+“</a:t>
            </a:r>
            <a:r>
              <a:rPr lang="zh-CN" altLang="en-US" sz="2000" b="1">
                <a:solidFill>
                  <a:schemeClr val="accent2">
                    <a:lumMod val="75000"/>
                  </a:schemeClr>
                </a:solidFill>
              </a:rPr>
              <a:t>事件名称”</a:t>
            </a:r>
            <a:r>
              <a:rPr lang="zh-CN" altLang="en-US" sz="2000"/>
              <a:t>。如</a:t>
            </a:r>
            <a:r>
              <a:rPr lang="en-US" altLang="zh-CN" sz="2000"/>
              <a:t>click</a:t>
            </a:r>
            <a:r>
              <a:rPr lang="zh-CN" altLang="en-US" sz="2000"/>
              <a:t>是单击事件名，</a:t>
            </a:r>
            <a:r>
              <a:rPr lang="en-US" altLang="zh-CN" sz="2000"/>
              <a:t>onclick</a:t>
            </a:r>
            <a:r>
              <a:rPr lang="zh-CN" altLang="en-US" sz="2000"/>
              <a:t>就是对应的事件属性名，也可以将事件属性名简称为事件名。按照事件属性名的定义，常用的事件属性如表所示。</a:t>
            </a:r>
            <a:endParaRPr lang="en-US" altLang="zh-CN" sz="2000" dirty="0"/>
          </a:p>
        </p:txBody>
      </p:sp>
      <p:sp>
        <p:nvSpPr>
          <p:cNvPr id="3" name="标题 2"/>
          <p:cNvSpPr>
            <a:spLocks noGrp="1"/>
          </p:cNvSpPr>
          <p:nvPr>
            <p:ph type="title"/>
          </p:nvPr>
        </p:nvSpPr>
        <p:spPr>
          <a:xfrm>
            <a:off x="747241" y="249383"/>
            <a:ext cx="7391400" cy="590556"/>
          </a:xfrm>
        </p:spPr>
        <p:txBody>
          <a:bodyPr/>
          <a:lstStyle/>
          <a:p>
            <a:r>
              <a:rPr lang="zh-CN" altLang="en-US"/>
              <a:t>事件属性</a:t>
            </a:r>
            <a:endParaRPr lang="zh-CN" altLang="en-US" dirty="0"/>
          </a:p>
        </p:txBody>
      </p:sp>
      <p:pic>
        <p:nvPicPr>
          <p:cNvPr id="5" name="图片 4"/>
          <p:cNvPicPr>
            <a:picLocks noChangeAspect="1"/>
          </p:cNvPicPr>
          <p:nvPr/>
        </p:nvPicPr>
        <p:blipFill>
          <a:blip r:embed="rId1"/>
          <a:stretch>
            <a:fillRect/>
          </a:stretch>
        </p:blipFill>
        <p:spPr>
          <a:xfrm>
            <a:off x="4455641" y="1309151"/>
            <a:ext cx="7445103" cy="52994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8691" y="1661974"/>
            <a:ext cx="10354618" cy="4484826"/>
          </a:xfrm>
        </p:spPr>
        <p:txBody>
          <a:bodyPr>
            <a:noAutofit/>
          </a:bodyPr>
          <a:lstStyle/>
          <a:p>
            <a:pPr algn="just">
              <a:lnSpc>
                <a:spcPct val="150000"/>
              </a:lnSpc>
            </a:pPr>
            <a:r>
              <a:rPr lang="en-US" altLang="zh-CN" sz="2400"/>
              <a:t>       </a:t>
            </a:r>
            <a:r>
              <a:rPr lang="zh-CN" altLang="zh-CN" sz="2400"/>
              <a:t>在</a:t>
            </a:r>
            <a:r>
              <a:rPr lang="en-US" altLang="zh-CN" sz="2400"/>
              <a:t>JavaScript</a:t>
            </a:r>
            <a:r>
              <a:rPr lang="zh-CN" altLang="zh-CN" sz="2400"/>
              <a:t>中，事件流指的是</a:t>
            </a:r>
            <a:r>
              <a:rPr lang="en-US" altLang="zh-CN" sz="2400" b="1">
                <a:solidFill>
                  <a:schemeClr val="accent2">
                    <a:lumMod val="75000"/>
                  </a:schemeClr>
                </a:solidFill>
              </a:rPr>
              <a:t>DOM</a:t>
            </a:r>
            <a:r>
              <a:rPr lang="zh-CN" altLang="zh-CN" sz="2400" b="1">
                <a:solidFill>
                  <a:schemeClr val="accent2">
                    <a:lumMod val="75000"/>
                  </a:schemeClr>
                </a:solidFill>
              </a:rPr>
              <a:t>事件流</a:t>
            </a:r>
            <a:r>
              <a:rPr lang="zh-CN" altLang="zh-CN" sz="2400"/>
              <a:t>。当一个事件发生时，不仅产生事件的元素可以响应，其他元素也可以响应。</a:t>
            </a:r>
            <a:endParaRPr lang="en-US" altLang="zh-CN" sz="2400"/>
          </a:p>
          <a:p>
            <a:pPr algn="just">
              <a:lnSpc>
                <a:spcPct val="150000"/>
              </a:lnSpc>
            </a:pPr>
            <a:r>
              <a:rPr lang="en-US" altLang="zh-CN" sz="2400"/>
              <a:t>       DOM</a:t>
            </a:r>
            <a:r>
              <a:rPr lang="zh-CN" altLang="zh-CN" sz="2400"/>
              <a:t>是一个树型结构，其中的</a:t>
            </a:r>
            <a:r>
              <a:rPr lang="en-US" altLang="zh-CN" sz="2400"/>
              <a:t>HTML</a:t>
            </a:r>
            <a:r>
              <a:rPr lang="zh-CN" altLang="zh-CN" sz="2400"/>
              <a:t>元素上产生一个事件时，该事件会在</a:t>
            </a:r>
            <a:r>
              <a:rPr lang="en-US" altLang="zh-CN" sz="2400"/>
              <a:t>DOM</a:t>
            </a:r>
            <a:r>
              <a:rPr lang="zh-CN" altLang="zh-CN" sz="2400"/>
              <a:t>树中元素节点和根节点之间按照特定的顺序传播</a:t>
            </a:r>
            <a:r>
              <a:rPr lang="zh-CN" altLang="zh-CN" sz="2400">
                <a:solidFill>
                  <a:srgbClr val="FF0000"/>
                </a:solidFill>
              </a:rPr>
              <a:t>（允许事件在DOM树上向上或向下传播）</a:t>
            </a:r>
            <a:r>
              <a:rPr lang="zh-CN" altLang="zh-CN" sz="2400"/>
              <a:t>，路径所经过的节点都会收到该事件，这个过程就是</a:t>
            </a:r>
            <a:r>
              <a:rPr lang="en-US" altLang="zh-CN" sz="2400"/>
              <a:t>DOM</a:t>
            </a:r>
            <a:r>
              <a:rPr lang="zh-CN" altLang="zh-CN" sz="2400"/>
              <a:t>的事件流。按照传播方向的不同，</a:t>
            </a:r>
            <a:r>
              <a:rPr lang="en-US" altLang="zh-CN" sz="2400"/>
              <a:t>DOM</a:t>
            </a:r>
            <a:r>
              <a:rPr lang="zh-CN" altLang="zh-CN" sz="2400"/>
              <a:t>事件流有两种方式：</a:t>
            </a:r>
            <a:r>
              <a:rPr lang="zh-CN" altLang="zh-CN" sz="2400" b="1">
                <a:solidFill>
                  <a:schemeClr val="accent2">
                    <a:lumMod val="75000"/>
                  </a:schemeClr>
                </a:solidFill>
              </a:rPr>
              <a:t>冒泡事件和捕获事件</a:t>
            </a:r>
            <a:r>
              <a:rPr lang="zh-CN" altLang="zh-CN" sz="2400"/>
              <a:t>。</a:t>
            </a:r>
            <a:endParaRPr lang="zh-CN" altLang="zh-CN" sz="2400"/>
          </a:p>
          <a:p>
            <a:pPr algn="just">
              <a:lnSpc>
                <a:spcPct val="150000"/>
              </a:lnSpc>
            </a:pPr>
            <a:endParaRPr lang="en-US" altLang="zh-CN" sz="2400" dirty="0"/>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93446" y="1404008"/>
            <a:ext cx="10805108" cy="4916799"/>
          </a:xfrm>
        </p:spPr>
        <p:txBody>
          <a:bodyPr>
            <a:normAutofit/>
          </a:bodyPr>
          <a:lstStyle/>
          <a:p>
            <a:r>
              <a:rPr lang="zh-CN" altLang="en-US" sz="2400"/>
              <a:t>      张华最近想参加创新创业大赛，需要在网站中注册，注册完后重新登录。页面中有滑块验证码效果，如图</a:t>
            </a:r>
            <a:r>
              <a:rPr lang="en-US" altLang="zh-CN" sz="2400"/>
              <a:t>8-1</a:t>
            </a:r>
            <a:r>
              <a:rPr lang="zh-CN" altLang="en-US" sz="2400"/>
              <a:t>所示。他想学着实现一下，可是发现有关鼠标的操作自己并没有学。</a:t>
            </a:r>
            <a:endParaRPr lang="zh-CN" altLang="en-US" sz="2400" dirty="0"/>
          </a:p>
        </p:txBody>
      </p:sp>
      <p:sp>
        <p:nvSpPr>
          <p:cNvPr id="3" name="标题 2"/>
          <p:cNvSpPr>
            <a:spLocks noGrp="1"/>
          </p:cNvSpPr>
          <p:nvPr>
            <p:ph type="title"/>
          </p:nvPr>
        </p:nvSpPr>
        <p:spPr/>
        <p:txBody>
          <a:bodyPr/>
          <a:lstStyle/>
          <a:p>
            <a:r>
              <a:rPr lang="zh-CN" altLang="en-US" dirty="0"/>
              <a:t>情境导入</a:t>
            </a:r>
            <a:endParaRPr lang="zh-CN" altLang="en-US" dirty="0"/>
          </a:p>
        </p:txBody>
      </p:sp>
      <p:pic>
        <p:nvPicPr>
          <p:cNvPr id="5" name="图片 4"/>
          <p:cNvPicPr>
            <a:picLocks noChangeAspect="1"/>
          </p:cNvPicPr>
          <p:nvPr/>
        </p:nvPicPr>
        <p:blipFill>
          <a:blip r:embed="rId1"/>
          <a:stretch>
            <a:fillRect/>
          </a:stretch>
        </p:blipFill>
        <p:spPr>
          <a:xfrm>
            <a:off x="4442142" y="2781617"/>
            <a:ext cx="3584258" cy="3116611"/>
          </a:xfrm>
          <a:prstGeom prst="rect">
            <a:avLst/>
          </a:prstGeom>
        </p:spPr>
      </p:pic>
      <p:sp>
        <p:nvSpPr>
          <p:cNvPr id="6" name="文本框 5"/>
          <p:cNvSpPr txBox="1"/>
          <p:nvPr/>
        </p:nvSpPr>
        <p:spPr>
          <a:xfrm>
            <a:off x="2440940" y="5924851"/>
            <a:ext cx="6832600" cy="369332"/>
          </a:xfrm>
          <a:prstGeom prst="rect">
            <a:avLst/>
          </a:prstGeom>
          <a:noFill/>
        </p:spPr>
        <p:txBody>
          <a:bodyPr wrap="square">
            <a:spAutoFit/>
          </a:bodyPr>
          <a:lstStyle/>
          <a:p>
            <a:pPr algn="ctr">
              <a:spcBef>
                <a:spcPts val="480"/>
              </a:spcBef>
              <a:spcAft>
                <a:spcPts val="600"/>
              </a:spcAft>
            </a:pPr>
            <a:r>
              <a:rPr lang="zh-CN" altLang="zh-CN" sz="1800" kern="100">
                <a:solidFill>
                  <a:srgbClr val="000000"/>
                </a:solidFill>
                <a:effectLst/>
                <a:latin typeface="方正兰亭黑_GBK"/>
                <a:cs typeface="Times New Roman" panose="02020603050405020304" pitchFamily="18" charset="0"/>
              </a:rPr>
              <a:t>图</a:t>
            </a:r>
            <a:r>
              <a:rPr lang="en-US" altLang="zh-CN" sz="1800" kern="100">
                <a:solidFill>
                  <a:srgbClr val="000000"/>
                </a:solidFill>
                <a:effectLst/>
                <a:latin typeface="方正兰亭黑_GBK"/>
                <a:cs typeface="Times New Roman" panose="02020603050405020304" pitchFamily="18" charset="0"/>
              </a:rPr>
              <a:t>8-1  </a:t>
            </a:r>
            <a:r>
              <a:rPr lang="zh-CN" altLang="zh-CN" sz="1800" kern="100">
                <a:solidFill>
                  <a:srgbClr val="000000"/>
                </a:solidFill>
                <a:effectLst/>
                <a:latin typeface="方正兰亭黑_GBK"/>
                <a:cs typeface="Times New Roman" panose="02020603050405020304" pitchFamily="18" charset="0"/>
              </a:rPr>
              <a:t>滑块验证码</a:t>
            </a:r>
            <a:endParaRPr lang="zh-CN" altLang="zh-CN" sz="1800" kern="100">
              <a:solidFill>
                <a:srgbClr val="000000"/>
              </a:solidFill>
              <a:effectLst/>
              <a:latin typeface="方正兰亭黑_GBK"/>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791" y="1280974"/>
            <a:ext cx="7689850" cy="4484826"/>
          </a:xfrm>
        </p:spPr>
        <p:txBody>
          <a:bodyPr>
            <a:noAutofit/>
          </a:bodyPr>
          <a:lstStyle/>
          <a:p>
            <a:r>
              <a:rPr lang="zh-CN" altLang="zh-CN" sz="2400"/>
              <a:t>（</a:t>
            </a:r>
            <a:r>
              <a:rPr lang="en-US" altLang="zh-CN" sz="2400"/>
              <a:t>1</a:t>
            </a:r>
            <a:r>
              <a:rPr lang="zh-CN" altLang="zh-CN" sz="2400"/>
              <a:t>）冒泡事件</a:t>
            </a:r>
            <a:r>
              <a:rPr lang="zh-CN" altLang="zh-CN" sz="2400" b="1">
                <a:solidFill>
                  <a:srgbClr val="FF0000"/>
                </a:solidFill>
              </a:rPr>
              <a:t>（向上）</a:t>
            </a:r>
            <a:endParaRPr lang="zh-CN" altLang="zh-CN" sz="2400"/>
          </a:p>
          <a:p>
            <a:r>
              <a:rPr lang="en-US" altLang="zh-CN" sz="2400"/>
              <a:t>       IE </a:t>
            </a:r>
            <a:r>
              <a:rPr lang="zh-CN" altLang="zh-CN" sz="2400"/>
              <a:t>采用的事件流是事件冒泡。当事件在某一元素上触发时，事件将沿着各个节点的父节点自下而上穿过各个</a:t>
            </a:r>
            <a:r>
              <a:rPr lang="en-US" altLang="zh-CN" sz="2400"/>
              <a:t>DOM</a:t>
            </a:r>
            <a:r>
              <a:rPr lang="zh-CN" altLang="zh-CN" sz="2400"/>
              <a:t>节点，就像冒泡一样，所以这种方式称</a:t>
            </a:r>
            <a:r>
              <a:rPr lang="zh-CN" altLang="zh-CN" sz="2400" b="1">
                <a:solidFill>
                  <a:schemeClr val="accent2">
                    <a:lumMod val="75000"/>
                  </a:schemeClr>
                </a:solidFill>
              </a:rPr>
              <a:t>冒泡事件方式</a:t>
            </a:r>
            <a:r>
              <a:rPr lang="zh-CN" altLang="zh-CN" sz="2400"/>
              <a:t>。在冒泡的过程中，任何时候都可以终止事件的冒泡。如果不终止冒泡，事流会沿着</a:t>
            </a:r>
            <a:r>
              <a:rPr lang="en-US" altLang="zh-CN" sz="2400"/>
              <a:t>DOM</a:t>
            </a:r>
            <a:r>
              <a:rPr lang="zh-CN" altLang="zh-CN" sz="2400"/>
              <a:t>节点一直向上直至</a:t>
            </a:r>
            <a:r>
              <a:rPr lang="en-US" altLang="zh-CN" sz="2400"/>
              <a:t>DOM</a:t>
            </a:r>
            <a:r>
              <a:rPr lang="zh-CN" altLang="zh-CN" sz="2400"/>
              <a:t>的根节点。冒泡事件的过程如图所示。</a:t>
            </a:r>
            <a:endParaRPr lang="zh-CN" altLang="zh-CN" sz="2400"/>
          </a:p>
          <a:p>
            <a:pPr algn="just">
              <a:lnSpc>
                <a:spcPct val="150000"/>
              </a:lnSpc>
            </a:pPr>
            <a:endParaRPr lang="en-US" altLang="zh-CN" sz="2400" dirty="0"/>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324531" y="1827212"/>
            <a:ext cx="3307371" cy="320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945" y="1280795"/>
            <a:ext cx="7689850" cy="3701415"/>
          </a:xfrm>
        </p:spPr>
        <p:txBody>
          <a:bodyPr>
            <a:noAutofit/>
          </a:bodyPr>
          <a:lstStyle/>
          <a:p>
            <a:r>
              <a:rPr lang="zh-CN" altLang="zh-CN" sz="2400"/>
              <a:t>（</a:t>
            </a:r>
            <a:r>
              <a:rPr lang="en-US" altLang="zh-CN" sz="2400"/>
              <a:t>2</a:t>
            </a:r>
            <a:r>
              <a:rPr lang="zh-CN" altLang="en-US" sz="2400"/>
              <a:t>）捕获事件</a:t>
            </a:r>
            <a:r>
              <a:rPr lang="zh-CN" altLang="zh-CN" sz="2400" b="1">
                <a:solidFill>
                  <a:srgbClr val="FF0000"/>
                </a:solidFill>
                <a:sym typeface="+mn-ea"/>
              </a:rPr>
              <a:t>（向下）</a:t>
            </a:r>
            <a:endParaRPr lang="zh-CN" altLang="en-US" sz="2400"/>
          </a:p>
          <a:p>
            <a:r>
              <a:rPr lang="en-US" altLang="zh-CN" sz="2400"/>
              <a:t>       Netscapte</a:t>
            </a:r>
            <a:r>
              <a:rPr lang="zh-CN" altLang="en-US" sz="2400"/>
              <a:t>采用捕获事件，它与冒泡事件相反，在捕获事件中，事件的传播将从</a:t>
            </a:r>
            <a:r>
              <a:rPr lang="en-US" altLang="zh-CN" sz="2400"/>
              <a:t>DOM</a:t>
            </a:r>
            <a:r>
              <a:rPr lang="zh-CN" altLang="en-US" sz="2400"/>
              <a:t>树的根节点开始，而不是从触发事件的目标元素开始。事件是从目标元素的所有父元素依次向下传递。在这个过程中事件会从</a:t>
            </a:r>
            <a:r>
              <a:rPr lang="en-US" altLang="zh-CN" sz="2400"/>
              <a:t>DOM</a:t>
            </a:r>
            <a:r>
              <a:rPr lang="zh-CN" altLang="en-US" sz="2400"/>
              <a:t>树的根元素到事件目标元素之间各个元素处捕获。捕获事件的过程如图所示。</a:t>
            </a:r>
            <a:endParaRPr lang="zh-CN" altLang="en-US" sz="2400"/>
          </a:p>
          <a:p>
            <a:endParaRPr lang="en-US" altLang="zh-CN" sz="2400" dirty="0"/>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447087" y="1958111"/>
            <a:ext cx="3296122" cy="31754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7660" y="2767330"/>
            <a:ext cx="10694035" cy="3701415"/>
          </a:xfrm>
        </p:spPr>
        <p:txBody>
          <a:bodyPr>
            <a:noAutofit/>
          </a:bodyPr>
          <a:lstStyle/>
          <a:p>
            <a:r>
              <a:rPr lang="en-US" altLang="zh-CN" sz="2400"/>
              <a:t>       </a:t>
            </a:r>
            <a:r>
              <a:rPr sz="2400"/>
              <a:t>在捕获阶段，事件从DOM树的最上层（通常是document对象）开始，然后向下传递至实际触发事件的元素，这个过程中会途径目标元素的所有父元素。这个阶段是为了在事件到达目标元素之前，让上层元素有机会先处理这个事件。</a:t>
            </a:r>
            <a:endParaRPr sz="2400"/>
          </a:p>
          <a:p>
            <a:r>
              <a:rPr lang="en-US" sz="2400"/>
              <a:t>     </a:t>
            </a:r>
            <a:r>
              <a:rPr sz="2400"/>
              <a:t>举例来说，如果一个按钮在一个页面上被点击，捕获阶段会从document开始，接着是html元素，然后是body元素，依次向下直到按钮本身，</a:t>
            </a:r>
            <a:r>
              <a:rPr sz="2400">
                <a:solidFill>
                  <a:srgbClr val="C00000"/>
                </a:solidFill>
              </a:rPr>
              <a:t>只有在这个路径上注册了在捕获阶段触发的事件监听器，这些监听器才会被执行。</a:t>
            </a:r>
            <a:endParaRPr sz="2400">
              <a:solidFill>
                <a:srgbClr val="C00000"/>
              </a:solidFill>
            </a:endParaRPr>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sp>
        <p:nvSpPr>
          <p:cNvPr id="4" name="文本框 3"/>
          <p:cNvSpPr txBox="1"/>
          <p:nvPr/>
        </p:nvSpPr>
        <p:spPr>
          <a:xfrm>
            <a:off x="541020" y="1341120"/>
            <a:ext cx="9062720" cy="1198880"/>
          </a:xfrm>
          <a:prstGeom prst="rect">
            <a:avLst/>
          </a:prstGeom>
          <a:noFill/>
        </p:spPr>
        <p:txBody>
          <a:bodyPr wrap="square" rtlCol="0" anchor="t">
            <a:spAutoFit/>
          </a:bodyPr>
          <a:p>
            <a:r>
              <a:rPr lang="zh-CN" altLang="en-US" sz="2400">
                <a:solidFill>
                  <a:srgbClr val="C00000"/>
                </a:solidFill>
                <a:latin typeface="微软雅黑" panose="020B0503020204020204" pitchFamily="34" charset="-122"/>
                <a:ea typeface="微软雅黑" panose="020B0503020204020204" pitchFamily="34" charset="-122"/>
                <a:sym typeface="+mn-ea"/>
              </a:rPr>
              <a:t>注意：当一个事件在某个元素上被触发时，它会经历这些阶段，而不是寻找事件本身。在这些阶段中，浏览器会在每个阶段查看是否有为该事件注册的事件监听器，并在相应的阶段触发这些监听器。</a:t>
            </a:r>
            <a:endParaRPr lang="zh-CN" altLang="en-US" sz="2400">
              <a:solidFill>
                <a:srgbClr val="C00000"/>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3560" y="1795780"/>
            <a:ext cx="10694035" cy="3701415"/>
          </a:xfrm>
        </p:spPr>
        <p:txBody>
          <a:bodyPr>
            <a:noAutofit/>
          </a:bodyPr>
          <a:lstStyle/>
          <a:p>
            <a:r>
              <a:rPr lang="en-US" altLang="zh-CN" sz="2400"/>
              <a:t>       </a:t>
            </a:r>
            <a:r>
              <a:rPr sz="2400"/>
              <a:t>在冒泡阶段，事件从目标元素开始，向上回溯至DOM树的根节点（document）。这一过程中会访问目标元素的所有父元素，为每一个父元素提供处理该事件的机会。</a:t>
            </a:r>
            <a:endParaRPr sz="2400"/>
          </a:p>
          <a:p>
            <a:endParaRPr sz="2400"/>
          </a:p>
          <a:p>
            <a:r>
              <a:rPr sz="2400"/>
              <a:t>继续上面的例子，一旦按钮的点击事件在目标阶段被处理之后，它会开始冒泡。事件将从按钮开始，回溯到它的父元素，然后继续向上，直到达到document，</a:t>
            </a:r>
            <a:r>
              <a:rPr sz="2400">
                <a:solidFill>
                  <a:srgbClr val="C00000"/>
                </a:solidFill>
              </a:rPr>
              <a:t>只有那些为冒泡阶段注册的监听器会被触发。</a:t>
            </a:r>
            <a:endParaRPr sz="2400">
              <a:solidFill>
                <a:srgbClr val="C00000"/>
              </a:solidFill>
            </a:endParaRPr>
          </a:p>
        </p:txBody>
      </p:sp>
      <p:sp>
        <p:nvSpPr>
          <p:cNvPr id="3" name="标题 2"/>
          <p:cNvSpPr>
            <a:spLocks noGrp="1"/>
          </p:cNvSpPr>
          <p:nvPr>
            <p:ph type="title"/>
          </p:nvPr>
        </p:nvSpPr>
        <p:spPr>
          <a:xfrm>
            <a:off x="747241" y="249383"/>
            <a:ext cx="7391400" cy="590556"/>
          </a:xfrm>
        </p:spPr>
        <p:txBody>
          <a:bodyPr/>
          <a:lstStyle/>
          <a:p>
            <a:r>
              <a:rPr lang="zh-CN" altLang="en-US"/>
              <a:t>事件流</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791" y="1280973"/>
            <a:ext cx="7689850" cy="5327643"/>
          </a:xfrm>
        </p:spPr>
        <p:txBody>
          <a:bodyPr>
            <a:noAutofit/>
          </a:bodyPr>
          <a:lstStyle/>
          <a:p>
            <a:r>
              <a:rPr lang="zh-CN" altLang="en-US" sz="2400"/>
              <a:t>       在</a:t>
            </a:r>
            <a:r>
              <a:rPr lang="en-US" altLang="zh-CN" sz="2400"/>
              <a:t>W3C</a:t>
            </a:r>
            <a:r>
              <a:rPr lang="zh-CN" altLang="en-US" sz="2400"/>
              <a:t>定义的事件模型中，事件流可以分为下面</a:t>
            </a:r>
            <a:r>
              <a:rPr lang="en-US" altLang="zh-CN" sz="2400"/>
              <a:t>3</a:t>
            </a:r>
            <a:r>
              <a:rPr lang="zh-CN" altLang="en-US" sz="2400"/>
              <a:t>个阶段，具体如图所示。</a:t>
            </a:r>
            <a:endParaRPr lang="zh-CN" altLang="en-US" sz="2400"/>
          </a:p>
          <a:p>
            <a:r>
              <a:rPr lang="zh-CN" altLang="en-US" sz="1800" b="1">
                <a:solidFill>
                  <a:schemeClr val="accent2">
                    <a:lumMod val="75000"/>
                  </a:schemeClr>
                </a:solidFill>
              </a:rPr>
              <a:t>（</a:t>
            </a:r>
            <a:r>
              <a:rPr lang="en-US" altLang="zh-CN" sz="1800" b="1">
                <a:solidFill>
                  <a:schemeClr val="accent2">
                    <a:lumMod val="75000"/>
                  </a:schemeClr>
                </a:solidFill>
              </a:rPr>
              <a:t>1</a:t>
            </a:r>
            <a:r>
              <a:rPr lang="zh-CN" altLang="en-US" sz="1800" b="1">
                <a:solidFill>
                  <a:schemeClr val="accent2">
                    <a:lumMod val="75000"/>
                  </a:schemeClr>
                </a:solidFill>
              </a:rPr>
              <a:t>）捕获阶段：</a:t>
            </a:r>
            <a:r>
              <a:rPr lang="zh-CN" altLang="en-US" sz="1800"/>
              <a:t>事件将沿着</a:t>
            </a:r>
            <a:r>
              <a:rPr lang="en-US" altLang="zh-CN" sz="1800"/>
              <a:t>DOM</a:t>
            </a:r>
            <a:r>
              <a:rPr lang="zh-CN" altLang="en-US" sz="1800"/>
              <a:t>树向下传递，经过目标节点的每一个父节点，直到目标节点。例如，若用户单击了一个超链接，则该单击事件将从</a:t>
            </a:r>
            <a:r>
              <a:rPr lang="en-US" altLang="zh-CN" sz="1800"/>
              <a:t>Document</a:t>
            </a:r>
            <a:r>
              <a:rPr lang="zh-CN" altLang="en-US" sz="1800"/>
              <a:t>节点转送到</a:t>
            </a:r>
            <a:r>
              <a:rPr lang="en-US" altLang="zh-CN" sz="1800"/>
              <a:t>&lt;html&gt;</a:t>
            </a:r>
            <a:r>
              <a:rPr lang="zh-CN" altLang="en-US" sz="1800"/>
              <a:t>元素、</a:t>
            </a:r>
            <a:r>
              <a:rPr lang="en-US" altLang="zh-CN" sz="1800"/>
              <a:t>&lt;body&gt;</a:t>
            </a:r>
            <a:r>
              <a:rPr lang="zh-CN" altLang="en-US" sz="1800"/>
              <a:t>元素以及包含该链接的</a:t>
            </a:r>
            <a:r>
              <a:rPr lang="en-US" altLang="zh-CN" sz="1800"/>
              <a:t>&lt;p&gt;</a:t>
            </a:r>
            <a:r>
              <a:rPr lang="zh-CN" altLang="en-US" sz="1800"/>
              <a:t>元素。目标节点就是触发事件的</a:t>
            </a:r>
            <a:r>
              <a:rPr lang="en-US" altLang="zh-CN" sz="1800"/>
              <a:t>DOM</a:t>
            </a:r>
            <a:r>
              <a:rPr lang="zh-CN" altLang="en-US" sz="1800"/>
              <a:t>节点。例如，如果用户单击一个超链接，那么该超链接就是目标节点。</a:t>
            </a:r>
            <a:endParaRPr lang="zh-CN" altLang="en-US" sz="1800"/>
          </a:p>
          <a:p>
            <a:r>
              <a:rPr lang="zh-CN" altLang="en-US" sz="1800" b="1">
                <a:solidFill>
                  <a:schemeClr val="accent2">
                    <a:lumMod val="75000"/>
                  </a:schemeClr>
                </a:solidFill>
              </a:rPr>
              <a:t>（</a:t>
            </a:r>
            <a:r>
              <a:rPr lang="en-US" altLang="zh-CN" sz="1800" b="1">
                <a:solidFill>
                  <a:schemeClr val="accent2">
                    <a:lumMod val="75000"/>
                  </a:schemeClr>
                </a:solidFill>
              </a:rPr>
              <a:t>2</a:t>
            </a:r>
            <a:r>
              <a:rPr lang="zh-CN" altLang="en-US" sz="1800" b="1">
                <a:solidFill>
                  <a:schemeClr val="accent2">
                    <a:lumMod val="75000"/>
                  </a:schemeClr>
                </a:solidFill>
              </a:rPr>
              <a:t>）目标阶段：</a:t>
            </a:r>
            <a:r>
              <a:rPr lang="zh-CN" altLang="en-US" sz="1800"/>
              <a:t>在此阶段中，事件传导到目标节点。浏览器在查找到已经指定给目标事件的事件监听器之后，就会运行该事件监听器。</a:t>
            </a:r>
            <a:endParaRPr lang="zh-CN" altLang="en-US" sz="1800"/>
          </a:p>
          <a:p>
            <a:r>
              <a:rPr lang="zh-CN" altLang="en-US" sz="1800" b="1">
                <a:solidFill>
                  <a:schemeClr val="accent2">
                    <a:lumMod val="75000"/>
                  </a:schemeClr>
                </a:solidFill>
              </a:rPr>
              <a:t>（</a:t>
            </a:r>
            <a:r>
              <a:rPr lang="en-US" altLang="zh-CN" sz="1800" b="1">
                <a:solidFill>
                  <a:schemeClr val="accent2">
                    <a:lumMod val="75000"/>
                  </a:schemeClr>
                </a:solidFill>
              </a:rPr>
              <a:t>3</a:t>
            </a:r>
            <a:r>
              <a:rPr lang="zh-CN" altLang="en-US" sz="1800" b="1">
                <a:solidFill>
                  <a:schemeClr val="accent2">
                    <a:lumMod val="75000"/>
                  </a:schemeClr>
                </a:solidFill>
              </a:rPr>
              <a:t>）冒泡阶段：</a:t>
            </a:r>
            <a:r>
              <a:rPr lang="zh-CN" altLang="en-US" sz="1800"/>
              <a:t>事件将沿着</a:t>
            </a:r>
            <a:r>
              <a:rPr lang="en-US" altLang="zh-CN" sz="1800"/>
              <a:t>DOM</a:t>
            </a:r>
            <a:r>
              <a:rPr lang="zh-CN" altLang="en-US" sz="1800"/>
              <a:t>树向上传送，再逐次访问目标元素的父节点直到</a:t>
            </a:r>
            <a:r>
              <a:rPr lang="en-US" altLang="zh-CN" sz="1800"/>
              <a:t>Document</a:t>
            </a:r>
            <a:r>
              <a:rPr lang="zh-CN" altLang="en-US" sz="1800"/>
              <a:t>节点。该过程中的每一步，浏览器都将检测那些不是捕获事件监听器的事件监听器并执行。</a:t>
            </a:r>
            <a:endParaRPr lang="zh-CN" altLang="en-US" sz="1800"/>
          </a:p>
          <a:p>
            <a:pPr algn="just">
              <a:lnSpc>
                <a:spcPct val="150000"/>
              </a:lnSpc>
            </a:pPr>
            <a:endParaRPr lang="en-US" altLang="zh-CN" sz="2400" dirty="0"/>
          </a:p>
        </p:txBody>
      </p:sp>
      <p:sp>
        <p:nvSpPr>
          <p:cNvPr id="3" name="标题 2"/>
          <p:cNvSpPr>
            <a:spLocks noGrp="1"/>
          </p:cNvSpPr>
          <p:nvPr>
            <p:ph type="title"/>
          </p:nvPr>
        </p:nvSpPr>
        <p:spPr>
          <a:xfrm>
            <a:off x="747241" y="249383"/>
            <a:ext cx="7391400" cy="590556"/>
          </a:xfrm>
        </p:spPr>
        <p:txBody>
          <a:bodyPr/>
          <a:lstStyle/>
          <a:p>
            <a:r>
              <a:rPr lang="zh-CN" altLang="en-US"/>
              <a:t>事件流的</a:t>
            </a:r>
            <a:r>
              <a:rPr lang="en-US" altLang="zh-CN"/>
              <a:t>3</a:t>
            </a:r>
            <a:r>
              <a:rPr lang="zh-CN" altLang="en-US"/>
              <a:t>个阶段</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138641" y="1895004"/>
            <a:ext cx="3847653" cy="27879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790" y="1280973"/>
            <a:ext cx="11298709" cy="5327643"/>
          </a:xfrm>
        </p:spPr>
        <p:txBody>
          <a:bodyPr>
            <a:noAutofit/>
          </a:bodyPr>
          <a:lstStyle/>
          <a:p>
            <a:r>
              <a:rPr lang="zh-CN" altLang="en-US" sz="2000"/>
              <a:t>       </a:t>
            </a:r>
            <a:r>
              <a:rPr lang="en-US" altLang="zh-CN" sz="2000"/>
              <a:t>DOM 0</a:t>
            </a:r>
            <a:r>
              <a:rPr lang="zh-CN" altLang="en-US" sz="2000"/>
              <a:t>级事件处理是</a:t>
            </a:r>
            <a:r>
              <a:rPr lang="en-US" altLang="zh-CN" sz="2000"/>
              <a:t>JavaScript</a:t>
            </a:r>
            <a:r>
              <a:rPr lang="zh-CN" altLang="en-US" sz="2000"/>
              <a:t>指定事件处理程序的传统方式，就是指将一个函数赋值给一个事件处理程序属性，主要分为如下两种形式。</a:t>
            </a:r>
            <a:endParaRPr lang="zh-CN" altLang="en-US" sz="2000"/>
          </a:p>
          <a:p>
            <a:r>
              <a:rPr lang="zh-CN" altLang="en-US" sz="2000"/>
              <a:t>       形式一：行内绑定</a:t>
            </a:r>
            <a:endParaRPr lang="zh-CN" altLang="en-US" sz="2000"/>
          </a:p>
          <a:p>
            <a:r>
              <a:rPr lang="zh-CN" altLang="en-US" sz="2000"/>
              <a:t>       这种方式通过设置</a:t>
            </a:r>
            <a:r>
              <a:rPr lang="en-US" altLang="zh-CN" sz="2000"/>
              <a:t>HTML</a:t>
            </a:r>
            <a:r>
              <a:rPr lang="zh-CN" altLang="en-US" sz="2000"/>
              <a:t>标签的事件属性实现，具体语法格式如下。</a:t>
            </a:r>
            <a:endParaRPr lang="en-US" altLang="zh-CN" sz="2000"/>
          </a:p>
          <a:p>
            <a:endParaRPr lang="en-US" altLang="zh-CN" sz="2000"/>
          </a:p>
          <a:p>
            <a:endParaRPr lang="en-US" altLang="zh-CN" sz="2000"/>
          </a:p>
          <a:p>
            <a:r>
              <a:rPr lang="zh-CN" altLang="en-US" sz="2000"/>
              <a:t>       上述语法格式中，标签名可以是任意的</a:t>
            </a:r>
            <a:r>
              <a:rPr lang="en-US" altLang="zh-CN" sz="2000"/>
              <a:t>HTML</a:t>
            </a:r>
            <a:r>
              <a:rPr lang="zh-CN" altLang="en-US" sz="2000"/>
              <a:t>标签名，事件属性是如表</a:t>
            </a:r>
            <a:r>
              <a:rPr lang="en-US" altLang="zh-CN" sz="2000"/>
              <a:t>8-2</a:t>
            </a:r>
            <a:r>
              <a:rPr lang="zh-CN" altLang="en-US" sz="2000"/>
              <a:t>所示的事件属性，事件处理程序是事件执行的程序代码，如下。</a:t>
            </a:r>
            <a:endParaRPr lang="zh-CN" altLang="en-US" sz="2000"/>
          </a:p>
          <a:p>
            <a:pPr algn="just">
              <a:lnSpc>
                <a:spcPct val="150000"/>
              </a:lnSpc>
            </a:pPr>
            <a:endParaRPr lang="en-US" altLang="zh-CN" sz="2000" dirty="0"/>
          </a:p>
        </p:txBody>
      </p:sp>
      <p:sp>
        <p:nvSpPr>
          <p:cNvPr id="3" name="标题 2"/>
          <p:cNvSpPr>
            <a:spLocks noGrp="1"/>
          </p:cNvSpPr>
          <p:nvPr>
            <p:ph type="title"/>
          </p:nvPr>
        </p:nvSpPr>
        <p:spPr>
          <a:xfrm>
            <a:off x="747241" y="249383"/>
            <a:ext cx="7391400" cy="590556"/>
          </a:xfrm>
        </p:spPr>
        <p:txBody>
          <a:bodyPr/>
          <a:lstStyle/>
          <a:p>
            <a:r>
              <a:rPr lang="en-US" altLang="zh-CN"/>
              <a:t>DOM 0</a:t>
            </a:r>
            <a:r>
              <a:rPr lang="zh-CN" altLang="en-US"/>
              <a:t>级事件处理</a:t>
            </a:r>
            <a:endParaRPr lang="zh-CN" altLang="en-US" dirty="0"/>
          </a:p>
        </p:txBody>
      </p:sp>
      <p:grpSp>
        <p:nvGrpSpPr>
          <p:cNvPr id="5" name="组合 4"/>
          <p:cNvGrpSpPr/>
          <p:nvPr/>
        </p:nvGrpSpPr>
        <p:grpSpPr>
          <a:xfrm>
            <a:off x="2457822" y="3429000"/>
            <a:ext cx="7024264" cy="602857"/>
            <a:chOff x="-3582540" y="2961172"/>
            <a:chExt cx="7024264" cy="602857"/>
          </a:xfrm>
        </p:grpSpPr>
        <p:sp>
          <p:nvSpPr>
            <p:cNvPr id="6" name="矩形 5"/>
            <p:cNvSpPr/>
            <p:nvPr/>
          </p:nvSpPr>
          <p:spPr>
            <a:xfrm>
              <a:off x="-3582540" y="2972072"/>
              <a:ext cx="7024264" cy="581057"/>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     &lt;</a:t>
              </a:r>
              <a:r>
                <a:rPr lang="zh-CN" altLang="en-US"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标签名 事件属性</a:t>
              </a: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事件处理程序</a:t>
              </a: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"&gt;</a:t>
              </a:r>
              <a:endParaRPr lang="en-US" altLang="zh-CN" sz="24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539868" y="2918500"/>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rot="16200000">
              <a:off x="3042156" y="3164461"/>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281379" y="5644594"/>
            <a:ext cx="11466120" cy="813604"/>
            <a:chOff x="-3769264" y="3355411"/>
            <a:chExt cx="7024264" cy="1142554"/>
          </a:xfrm>
        </p:grpSpPr>
        <p:sp>
          <p:nvSpPr>
            <p:cNvPr id="11" name="矩形 10"/>
            <p:cNvSpPr/>
            <p:nvPr/>
          </p:nvSpPr>
          <p:spPr>
            <a:xfrm>
              <a:off x="-3769264" y="3362911"/>
              <a:ext cx="7024264" cy="1135054"/>
            </a:xfrm>
            <a:prstGeom prst="rect">
              <a:avLst/>
            </a:prstGeom>
            <a:solidFill>
              <a:schemeClr val="bg1">
                <a:lumMod val="95000"/>
              </a:schemeClr>
            </a:solidFill>
          </p:spPr>
          <p:txBody>
            <a:bodyPr wrap="square">
              <a:spAutoFit/>
            </a:bodyPr>
            <a:lstStyle/>
            <a:p>
              <a:pPr indent="226695">
                <a:lnSpc>
                  <a:spcPct val="150000"/>
                </a:lnSpc>
                <a:spcBef>
                  <a:spcPts val="240"/>
                </a:spcBef>
                <a:spcAft>
                  <a:spcPts val="240"/>
                </a:spcAft>
              </a:pP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&lt;input id="btn" type="button" value="</a:t>
              </a:r>
              <a:r>
                <a:rPr lang="zh-CN" altLang="en-US"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单击我</a:t>
              </a: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l-GR"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ο</a:t>
              </a:r>
              <a:r>
                <a:rPr lang="en-US" altLang="zh-CN" sz="2400">
                  <a:solidFill>
                    <a:srgbClr val="000000"/>
                  </a:solidFill>
                  <a:latin typeface="微软雅黑" panose="020B0503020204020204" pitchFamily="34" charset="-122"/>
                  <a:ea typeface="微软雅黑" panose="020B0503020204020204" pitchFamily="34" charset="-122"/>
                  <a:cs typeface="Arial" panose="020B0604020202020204" pitchFamily="34" charset="0"/>
                </a:rPr>
                <a:t>nclick="alert('thanks');" &gt;</a:t>
              </a:r>
              <a:endParaRPr lang="en-US" altLang="zh-CN" sz="24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L 形 11"/>
            <p:cNvSpPr/>
            <p:nvPr/>
          </p:nvSpPr>
          <p:spPr>
            <a:xfrm rot="5400000">
              <a:off x="-3726592" y="3312739"/>
              <a:ext cx="359807"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 形 12"/>
            <p:cNvSpPr/>
            <p:nvPr/>
          </p:nvSpPr>
          <p:spPr>
            <a:xfrm rot="16200000">
              <a:off x="2852805" y="4098397"/>
              <a:ext cx="417232"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left)">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行内绑定</a:t>
            </a:r>
            <a:endParaRPr lang="zh-CN" altLang="en-US" dirty="0"/>
          </a:p>
        </p:txBody>
      </p:sp>
      <p:grpSp>
        <p:nvGrpSpPr>
          <p:cNvPr id="17" name="组合 16"/>
          <p:cNvGrpSpPr/>
          <p:nvPr/>
        </p:nvGrpSpPr>
        <p:grpSpPr>
          <a:xfrm>
            <a:off x="685711" y="2652595"/>
            <a:ext cx="5629562" cy="2330458"/>
            <a:chOff x="620902" y="3566569"/>
            <a:chExt cx="5629562" cy="3372310"/>
          </a:xfrm>
        </p:grpSpPr>
        <p:sp>
          <p:nvSpPr>
            <p:cNvPr id="8" name="任意多边形 7"/>
            <p:cNvSpPr/>
            <p:nvPr/>
          </p:nvSpPr>
          <p:spPr>
            <a:xfrm flipV="1">
              <a:off x="620902" y="3566569"/>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4056161"/>
              <a:ext cx="4022435" cy="2393126"/>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在页面上设置两个按钮，分别显示“天干”“地支”字样，当用户单击不同的按钮时，会分别弹出对应的结果对话框。</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959914"/>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19713" y="2175313"/>
            <a:ext cx="4716986" cy="4083791"/>
            <a:chOff x="6851559" y="2832653"/>
            <a:chExt cx="4716986" cy="4657067"/>
          </a:xfrm>
        </p:grpSpPr>
        <p:grpSp>
          <p:nvGrpSpPr>
            <p:cNvPr id="12" name="组合 11"/>
            <p:cNvGrpSpPr/>
            <p:nvPr/>
          </p:nvGrpSpPr>
          <p:grpSpPr>
            <a:xfrm>
              <a:off x="6851559" y="2869060"/>
              <a:ext cx="4716986" cy="4620660"/>
              <a:chOff x="6851558" y="2370297"/>
              <a:chExt cx="4716986" cy="4620660"/>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400989"/>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200353"/>
                <a:ext cx="4716985" cy="379060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根据任务描述要求，可定义两个按钮，使用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alert()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函数和自定义函数作为其</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onclick</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事件属性的属性值。</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分别在两个事件属性的处理函数</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alert()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和自定义函数中添加参数结果。</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分别将</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alert()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和自定义函数作为事件属性值输出。</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60" y="2832653"/>
              <a:ext cx="4716985" cy="4657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行内绑定</a:t>
            </a:r>
            <a:endParaRPr lang="zh-CN" altLang="en-US" dirty="0"/>
          </a:p>
        </p:txBody>
      </p:sp>
      <p:pic>
        <p:nvPicPr>
          <p:cNvPr id="3" name="图片 2"/>
          <p:cNvPicPr>
            <a:picLocks noChangeAspect="1"/>
          </p:cNvPicPr>
          <p:nvPr/>
        </p:nvPicPr>
        <p:blipFill>
          <a:blip r:embed="rId1"/>
          <a:stretch>
            <a:fillRect/>
          </a:stretch>
        </p:blipFill>
        <p:spPr>
          <a:xfrm>
            <a:off x="1314450" y="2290762"/>
            <a:ext cx="9563100" cy="40290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行内绑定</a:t>
            </a:r>
            <a:endParaRPr lang="zh-CN" altLang="en-US" dirty="0"/>
          </a:p>
        </p:txBody>
      </p:sp>
      <p:sp>
        <p:nvSpPr>
          <p:cNvPr id="7" name="文本框 6"/>
          <p:cNvSpPr txBox="1"/>
          <p:nvPr/>
        </p:nvSpPr>
        <p:spPr>
          <a:xfrm>
            <a:off x="825500" y="2274612"/>
            <a:ext cx="10210800" cy="707886"/>
          </a:xfrm>
          <a:prstGeom prst="rect">
            <a:avLst/>
          </a:prstGeom>
          <a:noFill/>
        </p:spPr>
        <p:txBody>
          <a:bodyPr wrap="square">
            <a:spAutoFit/>
          </a:bodyPr>
          <a:lstStyle/>
          <a:p>
            <a:pPr indent="254000" algn="just"/>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代码执行后，页面有两个按钮“天干”“地支”，如图</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8-5</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所示。当单击“天干”按钮时，会显示如图</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8-6</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的结果；当单击“地支”按钮时，显示如图</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8-7</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的结果。</a:t>
            </a:r>
            <a:endPar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1863725" y="3095625"/>
            <a:ext cx="7600950" cy="35623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8790" y="1280973"/>
            <a:ext cx="11298709" cy="5327643"/>
          </a:xfrm>
        </p:spPr>
        <p:txBody>
          <a:bodyPr>
            <a:noAutofit/>
          </a:bodyPr>
          <a:lstStyle/>
          <a:p>
            <a:r>
              <a:rPr lang="zh-CN" altLang="en-US" sz="2000"/>
              <a:t>       形式二：动态处理</a:t>
            </a:r>
            <a:endParaRPr lang="zh-CN" altLang="en-US" sz="2000"/>
          </a:p>
          <a:p>
            <a:r>
              <a:rPr lang="zh-CN" altLang="en-US" sz="2000"/>
              <a:t>       动态处理包括动态绑定和动态移除两个过程。其中动态绑定是指通过将事件对象的属性值设置为一个函数，来执行事件处理程序。具体语法格式如下。</a:t>
            </a:r>
            <a:endParaRPr lang="zh-CN" altLang="en-US" sz="2000"/>
          </a:p>
          <a:p>
            <a:endParaRPr lang="en-US" altLang="zh-CN" sz="2000"/>
          </a:p>
          <a:p>
            <a:endParaRPr lang="en-US" altLang="zh-CN" sz="2000"/>
          </a:p>
          <a:p>
            <a:r>
              <a:rPr lang="zh-CN" altLang="en-US" sz="2000"/>
              <a:t>      上述语法格式中，事件处理程序可以是有名函数，也可以是匿名函数。具体代码如下所示。</a:t>
            </a:r>
            <a:endParaRPr lang="en-US" altLang="zh-CN" sz="2000"/>
          </a:p>
          <a:p>
            <a:endParaRPr lang="en-US" altLang="zh-CN" sz="2000"/>
          </a:p>
          <a:p>
            <a:endParaRPr lang="en-US" altLang="zh-CN" sz="2000"/>
          </a:p>
          <a:p>
            <a:r>
              <a:rPr lang="zh-CN" altLang="en-US" sz="2000"/>
              <a:t>      而动态移除就是指将事件属性设置为</a:t>
            </a:r>
            <a:r>
              <a:rPr lang="en-US" altLang="zh-CN" sz="2000"/>
              <a:t>null</a:t>
            </a:r>
            <a:r>
              <a:rPr lang="zh-CN" altLang="en-US" sz="2000"/>
              <a:t>，具体语法格式如下。</a:t>
            </a:r>
            <a:endParaRPr lang="en-US" altLang="zh-CN" sz="2000" dirty="0"/>
          </a:p>
        </p:txBody>
      </p:sp>
      <p:sp>
        <p:nvSpPr>
          <p:cNvPr id="3" name="标题 2"/>
          <p:cNvSpPr>
            <a:spLocks noGrp="1"/>
          </p:cNvSpPr>
          <p:nvPr>
            <p:ph type="title"/>
          </p:nvPr>
        </p:nvSpPr>
        <p:spPr>
          <a:xfrm>
            <a:off x="747241" y="249383"/>
            <a:ext cx="7391400" cy="590556"/>
          </a:xfrm>
        </p:spPr>
        <p:txBody>
          <a:bodyPr/>
          <a:lstStyle/>
          <a:p>
            <a:r>
              <a:rPr lang="en-US" altLang="zh-CN"/>
              <a:t>DOM 0</a:t>
            </a:r>
            <a:r>
              <a:rPr lang="zh-CN" altLang="en-US"/>
              <a:t>级事件处理</a:t>
            </a:r>
            <a:endParaRPr lang="zh-CN" altLang="en-US" dirty="0"/>
          </a:p>
        </p:txBody>
      </p:sp>
      <p:grpSp>
        <p:nvGrpSpPr>
          <p:cNvPr id="5" name="组合 4"/>
          <p:cNvGrpSpPr/>
          <p:nvPr/>
        </p:nvGrpSpPr>
        <p:grpSpPr>
          <a:xfrm>
            <a:off x="2502307" y="2862597"/>
            <a:ext cx="4762093" cy="668003"/>
            <a:chOff x="-3582540" y="2961172"/>
            <a:chExt cx="7024264" cy="602857"/>
          </a:xfrm>
        </p:grpSpPr>
        <p:sp>
          <p:nvSpPr>
            <p:cNvPr id="6" name="矩形 5"/>
            <p:cNvSpPr/>
            <p:nvPr/>
          </p:nvSpPr>
          <p:spPr>
            <a:xfrm>
              <a:off x="-3582540" y="2961172"/>
              <a:ext cx="7024264" cy="581057"/>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lang="en-US" altLang="zh-CN" sz="1800" kern="100">
                  <a:effectLst/>
                  <a:latin typeface="方正兰亭刊黑_GBK"/>
                  <a:cs typeface="Times New Roman" panose="02020603050405020304" pitchFamily="18" charset="0"/>
                </a:rPr>
                <a:t>DOM</a:t>
              </a:r>
              <a:r>
                <a:rPr lang="zh-CN" altLang="zh-CN" sz="1800" kern="100">
                  <a:effectLst/>
                  <a:ea typeface="方正兰亭刊黑_GBK"/>
                  <a:cs typeface="Times New Roman" panose="02020603050405020304" pitchFamily="18" charset="0"/>
                </a:rPr>
                <a:t>对象</a:t>
              </a:r>
              <a:r>
                <a:rPr lang="en-US" altLang="zh-CN" sz="1800" kern="100">
                  <a:effectLst/>
                  <a:ea typeface="方正兰亭刊黑_GBK"/>
                  <a:cs typeface="Times New Roman" panose="02020603050405020304" pitchFamily="18" charset="0"/>
                </a:rPr>
                <a:t>.</a:t>
              </a:r>
              <a:r>
                <a:rPr lang="zh-CN" altLang="zh-CN" sz="1800" kern="100">
                  <a:effectLst/>
                  <a:ea typeface="方正兰亭刊黑_GBK"/>
                  <a:cs typeface="Times New Roman" panose="02020603050405020304" pitchFamily="18" charset="0"/>
                </a:rPr>
                <a:t>事件属性</a:t>
              </a:r>
              <a:r>
                <a:rPr lang="en-US" altLang="zh-CN" sz="1800" kern="100">
                  <a:effectLst/>
                  <a:ea typeface="方正兰亭刊黑_GBK"/>
                  <a:cs typeface="Times New Roman" panose="02020603050405020304" pitchFamily="18" charset="0"/>
                </a:rPr>
                <a:t>=</a:t>
              </a:r>
              <a:r>
                <a:rPr lang="zh-CN" altLang="zh-CN" sz="1800" kern="100">
                  <a:effectLst/>
                  <a:ea typeface="方正兰亭刊黑_GBK"/>
                  <a:cs typeface="Times New Roman" panose="02020603050405020304" pitchFamily="18" charset="0"/>
                </a:rPr>
                <a:t>事件处理程序</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L 形 7"/>
            <p:cNvSpPr/>
            <p:nvPr/>
          </p:nvSpPr>
          <p:spPr>
            <a:xfrm rot="5400000">
              <a:off x="-3539868" y="2918500"/>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L 形 8"/>
            <p:cNvSpPr/>
            <p:nvPr/>
          </p:nvSpPr>
          <p:spPr>
            <a:xfrm rot="16200000">
              <a:off x="3042156" y="3164461"/>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0" name="组合 9"/>
          <p:cNvGrpSpPr/>
          <p:nvPr/>
        </p:nvGrpSpPr>
        <p:grpSpPr>
          <a:xfrm>
            <a:off x="3125395" y="5943843"/>
            <a:ext cx="3568779" cy="525434"/>
            <a:chOff x="-2026990" y="3775646"/>
            <a:chExt cx="2186271" cy="737873"/>
          </a:xfrm>
        </p:grpSpPr>
        <p:sp>
          <p:nvSpPr>
            <p:cNvPr id="11" name="矩形 10"/>
            <p:cNvSpPr/>
            <p:nvPr/>
          </p:nvSpPr>
          <p:spPr>
            <a:xfrm>
              <a:off x="-2023102" y="3775647"/>
              <a:ext cx="2146110" cy="641281"/>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DOM</a:t>
              </a:r>
              <a:r>
                <a:rPr kumimoji="0" lang="zh-CN" altLang="en-US"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对象</a:t>
              </a: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事件属性</a:t>
              </a: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=null;</a:t>
              </a:r>
              <a:endPar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L 形 11"/>
            <p:cNvSpPr/>
            <p:nvPr/>
          </p:nvSpPr>
          <p:spPr>
            <a:xfrm rot="5400000">
              <a:off x="-1984318" y="3732974"/>
              <a:ext cx="359807"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L 形 12"/>
            <p:cNvSpPr/>
            <p:nvPr/>
          </p:nvSpPr>
          <p:spPr>
            <a:xfrm rot="16200000">
              <a:off x="-240286" y="4113951"/>
              <a:ext cx="417232"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4" name="组合 13"/>
          <p:cNvGrpSpPr/>
          <p:nvPr/>
        </p:nvGrpSpPr>
        <p:grpSpPr>
          <a:xfrm>
            <a:off x="2207519" y="4402014"/>
            <a:ext cx="6949183" cy="1034744"/>
            <a:chOff x="-4213964" y="2903161"/>
            <a:chExt cx="12316427" cy="933832"/>
          </a:xfrm>
        </p:grpSpPr>
        <p:sp>
          <p:nvSpPr>
            <p:cNvPr id="15" name="矩形 14"/>
            <p:cNvSpPr/>
            <p:nvPr/>
          </p:nvSpPr>
          <p:spPr>
            <a:xfrm>
              <a:off x="-4213964" y="2961171"/>
              <a:ext cx="12316426" cy="835425"/>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document.getElementById("btn").onclick = function () {</a:t>
              </a:r>
              <a:endPar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alert('thanks’);   }</a:t>
              </a:r>
              <a:endPar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L 形 15"/>
            <p:cNvSpPr/>
            <p:nvPr/>
          </p:nvSpPr>
          <p:spPr>
            <a:xfrm rot="5400000">
              <a:off x="-4137666" y="2860489"/>
              <a:ext cx="359808" cy="445151"/>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L 形 16"/>
            <p:cNvSpPr/>
            <p:nvPr/>
          </p:nvSpPr>
          <p:spPr>
            <a:xfrm rot="16200000">
              <a:off x="7702894" y="3437425"/>
              <a:ext cx="417233" cy="381904"/>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 掌握事件及事件处理的概念 </a:t>
            </a:r>
            <a:endParaRPr lang="zh-CN" altLang="en-US"/>
          </a:p>
          <a:p>
            <a:r>
              <a:rPr lang="zh-CN" altLang="en-US"/>
              <a:t>■ 掌握事件绑定的几种方式 </a:t>
            </a:r>
            <a:endParaRPr lang="zh-CN" altLang="en-US"/>
          </a:p>
          <a:p>
            <a:r>
              <a:rPr lang="zh-CN" altLang="en-US"/>
              <a:t>■ 掌握事件对象的概念及应用</a:t>
            </a:r>
            <a:endParaRPr lang="zh-CN" altLang="en-US"/>
          </a:p>
          <a:p>
            <a:r>
              <a:rPr lang="zh-CN" altLang="en-US"/>
              <a:t>■ 掌握常用事件，即键盘事件、鼠标事件、页面事件、表单事件的应用</a:t>
            </a:r>
            <a:endParaRPr lang="zh-CN" altLang="en-US"/>
          </a:p>
          <a:p>
            <a:endParaRPr lang="zh-CN" altLang="en-US" dirty="0"/>
          </a:p>
        </p:txBody>
      </p:sp>
      <p:sp>
        <p:nvSpPr>
          <p:cNvPr id="3" name="标题 2"/>
          <p:cNvSpPr>
            <a:spLocks noGrp="1"/>
          </p:cNvSpPr>
          <p:nvPr>
            <p:ph type="title"/>
          </p:nvPr>
        </p:nvSpPr>
        <p:spPr/>
        <p:txBody>
          <a:bodyPr/>
          <a:lstStyle/>
          <a:p>
            <a:r>
              <a:rPr lang="zh-CN" altLang="en-US" dirty="0"/>
              <a:t>项目目标</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8-2】</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动态绑定</a:t>
            </a:r>
            <a:endParaRPr lang="zh-CN" altLang="en-US" dirty="0"/>
          </a:p>
        </p:txBody>
      </p:sp>
      <p:grpSp>
        <p:nvGrpSpPr>
          <p:cNvPr id="17" name="组合 16"/>
          <p:cNvGrpSpPr/>
          <p:nvPr/>
        </p:nvGrpSpPr>
        <p:grpSpPr>
          <a:xfrm>
            <a:off x="685711" y="2652595"/>
            <a:ext cx="5629562" cy="2330458"/>
            <a:chOff x="620902" y="3566569"/>
            <a:chExt cx="5629562" cy="3372310"/>
          </a:xfrm>
        </p:grpSpPr>
        <p:sp>
          <p:nvSpPr>
            <p:cNvPr id="8" name="任意多边形 7"/>
            <p:cNvSpPr/>
            <p:nvPr/>
          </p:nvSpPr>
          <p:spPr>
            <a:xfrm flipV="1">
              <a:off x="620902" y="3566569"/>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09428" y="3959914"/>
              <a:ext cx="4022435" cy="2688278"/>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zh-CN" sz="1800" kern="1000">
                  <a:effectLst/>
                  <a:ea typeface="方正兰亭刊黑_GBK"/>
                  <a:cs typeface="Times New Roman" panose="02020603050405020304" pitchFamily="18" charset="0"/>
                </a:rPr>
                <a:t>通过动态绑定的形式实现【任务实践</a:t>
              </a:r>
              <a:r>
                <a:rPr lang="en-US" altLang="zh-CN" sz="1800" kern="1000">
                  <a:effectLst/>
                  <a:ea typeface="方正兰亭刊黑_GBK"/>
                  <a:cs typeface="Times New Roman" panose="02020603050405020304" pitchFamily="18" charset="0"/>
                </a:rPr>
                <a:t>8-1</a:t>
              </a:r>
              <a:r>
                <a:rPr lang="zh-CN" altLang="zh-CN" sz="1800" kern="1000">
                  <a:effectLst/>
                  <a:ea typeface="方正兰亭刊黑_GBK"/>
                  <a:cs typeface="Times New Roman" panose="02020603050405020304" pitchFamily="18" charset="0"/>
                </a:rPr>
                <a:t>】，即在页面上设置两个按钮，分别显示“天干”“地支”字样，当用户单击不同按钮时，会分别弹出对应的结果对话框。</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959914"/>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19713" y="2175312"/>
            <a:ext cx="4716986" cy="4498584"/>
            <a:chOff x="6851559" y="2832652"/>
            <a:chExt cx="4716986" cy="5130088"/>
          </a:xfrm>
        </p:grpSpPr>
        <p:grpSp>
          <p:nvGrpSpPr>
            <p:cNvPr id="12" name="组合 11"/>
            <p:cNvGrpSpPr/>
            <p:nvPr/>
          </p:nvGrpSpPr>
          <p:grpSpPr>
            <a:xfrm>
              <a:off x="6851559" y="2869060"/>
              <a:ext cx="4716986" cy="5093680"/>
              <a:chOff x="6851558" y="2370297"/>
              <a:chExt cx="4716986" cy="5093680"/>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400989"/>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851559" y="3200353"/>
                <a:ext cx="4716985" cy="426362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根据任务描述要求，在页面上定义两个按钮，并设置不同的</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，方便使用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获取元素对象。</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采用自定义函数</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eb()</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来处理天干的显示，采用匿名函数的形式处理地支的显示。</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使用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document.getElementById()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获得元素对象，并将定义的函数对象赋值给获得的元素。</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60" y="2832652"/>
              <a:ext cx="4716985" cy="5130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8-2】</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天干地支</a:t>
            </a:r>
            <a:r>
              <a:rPr lang="en-US" altLang="zh-CN"/>
              <a:t>——</a:t>
            </a:r>
            <a:r>
              <a:rPr lang="zh-CN" altLang="en-US"/>
              <a:t>动态绑定</a:t>
            </a:r>
            <a:endParaRPr lang="zh-CN" altLang="en-US" dirty="0"/>
          </a:p>
        </p:txBody>
      </p:sp>
      <p:pic>
        <p:nvPicPr>
          <p:cNvPr id="3" name="图片 2"/>
          <p:cNvPicPr>
            <a:picLocks noChangeAspect="1"/>
          </p:cNvPicPr>
          <p:nvPr/>
        </p:nvPicPr>
        <p:blipFill>
          <a:blip r:embed="rId1"/>
          <a:stretch>
            <a:fillRect/>
          </a:stretch>
        </p:blipFill>
        <p:spPr>
          <a:xfrm>
            <a:off x="5383256" y="2185160"/>
            <a:ext cx="6108700" cy="4548326"/>
          </a:xfrm>
          <a:prstGeom prst="rect">
            <a:avLst/>
          </a:prstGeom>
        </p:spPr>
      </p:pic>
      <p:sp>
        <p:nvSpPr>
          <p:cNvPr id="18" name="文本框 17"/>
          <p:cNvSpPr txBox="1"/>
          <p:nvPr/>
        </p:nvSpPr>
        <p:spPr>
          <a:xfrm>
            <a:off x="241300" y="2499546"/>
            <a:ext cx="4940300" cy="2677656"/>
          </a:xfrm>
          <a:prstGeom prst="rect">
            <a:avLst/>
          </a:prstGeom>
          <a:noFill/>
        </p:spPr>
        <p:txBody>
          <a:bodyPr wrap="square">
            <a:spAutoFit/>
          </a:bodyPr>
          <a:lstStyle/>
          <a:p>
            <a:pPr indent="254000" algn="just"/>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这种动态处理的方式实现了代码和脚本分离。此任务实践中事件处理是原始的事件模型，称为</a:t>
            </a:r>
            <a:r>
              <a:rPr lang="en-US" altLang="zh-CN" sz="2400" b="1"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DOM 0</a:t>
            </a:r>
            <a:r>
              <a:rPr lang="zh-CN" altLang="zh-CN" sz="2400" b="1"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级事件处理。</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这种处理方式下同一个</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DOM</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对象的同一个事件不能同时绑定多个事件处理程序，只会执行最后一个函数。</a:t>
            </a:r>
            <a:endPar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pPr algn="just">
              <a:lnSpc>
                <a:spcPct val="150000"/>
              </a:lnSpc>
            </a:pPr>
            <a:r>
              <a:rPr lang="zh-CN" altLang="en-US" dirty="0"/>
              <a:t>       为了解决</a:t>
            </a:r>
            <a:r>
              <a:rPr lang="en-US" altLang="zh-CN" dirty="0"/>
              <a:t>DOM</a:t>
            </a:r>
            <a:r>
              <a:rPr lang="zh-CN" altLang="en-US" dirty="0"/>
              <a:t>对象的</a:t>
            </a:r>
            <a:r>
              <a:rPr lang="zh-CN" altLang="en-US" b="1" dirty="0">
                <a:solidFill>
                  <a:schemeClr val="accent2">
                    <a:lumMod val="75000"/>
                  </a:schemeClr>
                </a:solidFill>
              </a:rPr>
              <a:t>同一个事件不能同时绑定多个事件的问题</a:t>
            </a:r>
            <a:r>
              <a:rPr lang="zh-CN" altLang="en-US" dirty="0"/>
              <a:t>，在</a:t>
            </a:r>
            <a:r>
              <a:rPr lang="en-US" altLang="zh-CN" dirty="0"/>
              <a:t>JavaScript</a:t>
            </a:r>
            <a:r>
              <a:rPr lang="zh-CN" altLang="en-US" dirty="0"/>
              <a:t>中定义了</a:t>
            </a:r>
            <a:r>
              <a:rPr lang="en-US" altLang="zh-CN" dirty="0"/>
              <a:t>DOM 2</a:t>
            </a:r>
            <a:r>
              <a:rPr lang="zh-CN" altLang="en-US" dirty="0"/>
              <a:t>级事件处理，实现同一个</a:t>
            </a:r>
            <a:r>
              <a:rPr lang="en-US" altLang="zh-CN" dirty="0"/>
              <a:t>DOM</a:t>
            </a:r>
            <a:r>
              <a:rPr lang="zh-CN" altLang="en-US" dirty="0"/>
              <a:t>对象的同一个事件可以绑定多个事件处理程序，并且可以精确地控制这些处理程序是在事件的捕获阶段还是冒泡阶段执行。</a:t>
            </a:r>
            <a:endParaRPr lang="en-US" altLang="zh-CN" dirty="0"/>
          </a:p>
          <a:p>
            <a:pPr algn="just">
              <a:lnSpc>
                <a:spcPct val="150000"/>
              </a:lnSpc>
            </a:pPr>
            <a:r>
              <a:rPr lang="en-US" altLang="zh-CN" dirty="0"/>
              <a:t>      DOM 2</a:t>
            </a:r>
            <a:r>
              <a:rPr lang="zh-CN" altLang="en-US" dirty="0"/>
              <a:t>级事件处理使用两个方法来添加和移除事件处理程序，即</a:t>
            </a:r>
            <a:r>
              <a:rPr lang="en-US" altLang="zh-CN" b="1" dirty="0" err="1">
                <a:solidFill>
                  <a:schemeClr val="accent2">
                    <a:lumMod val="75000"/>
                  </a:schemeClr>
                </a:solidFill>
              </a:rPr>
              <a:t>addEventListener</a:t>
            </a:r>
            <a:r>
              <a:rPr lang="en-US" altLang="zh-CN" b="1" dirty="0">
                <a:solidFill>
                  <a:schemeClr val="accent2">
                    <a:lumMod val="75000"/>
                  </a:schemeClr>
                </a:solidFill>
              </a:rPr>
              <a:t>()</a:t>
            </a:r>
            <a:r>
              <a:rPr lang="zh-CN" altLang="en-US" b="1" dirty="0">
                <a:solidFill>
                  <a:schemeClr val="accent2">
                    <a:lumMod val="75000"/>
                  </a:schemeClr>
                </a:solidFill>
              </a:rPr>
              <a:t>和</a:t>
            </a:r>
            <a:r>
              <a:rPr lang="en-US" altLang="zh-CN" b="1" dirty="0" err="1">
                <a:solidFill>
                  <a:schemeClr val="accent2">
                    <a:lumMod val="75000"/>
                  </a:schemeClr>
                </a:solidFill>
              </a:rPr>
              <a:t>removeEventListener</a:t>
            </a:r>
            <a:r>
              <a:rPr lang="en-US" altLang="zh-CN" b="1" dirty="0">
                <a:solidFill>
                  <a:schemeClr val="accent2">
                    <a:lumMod val="75000"/>
                  </a:schemeClr>
                </a:solidFill>
              </a:rPr>
              <a:t>()</a:t>
            </a:r>
            <a:r>
              <a:rPr lang="zh-CN" altLang="en-US" dirty="0"/>
              <a:t>，具体语法格式如下</a:t>
            </a:r>
            <a:endParaRPr lang="zh-CN" altLang="en-US" dirty="0"/>
          </a:p>
        </p:txBody>
      </p:sp>
      <p:sp>
        <p:nvSpPr>
          <p:cNvPr id="3" name="标题 2"/>
          <p:cNvSpPr>
            <a:spLocks noGrp="1"/>
          </p:cNvSpPr>
          <p:nvPr>
            <p:ph type="title"/>
          </p:nvPr>
        </p:nvSpPr>
        <p:spPr>
          <a:xfrm>
            <a:off x="747241" y="249383"/>
            <a:ext cx="7391400" cy="590556"/>
          </a:xfrm>
        </p:spPr>
        <p:txBody>
          <a:bodyPr/>
          <a:lstStyle/>
          <a:p>
            <a:r>
              <a:rPr lang="en-US" altLang="zh-CN" dirty="0"/>
              <a:t>DOM 2</a:t>
            </a:r>
            <a:r>
              <a:rPr lang="zh-CN" altLang="en-US" dirty="0"/>
              <a:t>级事件处理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47241" y="249383"/>
            <a:ext cx="7391400" cy="590556"/>
          </a:xfrm>
        </p:spPr>
        <p:txBody>
          <a:bodyPr/>
          <a:lstStyle/>
          <a:p>
            <a:r>
              <a:rPr lang="en-US" altLang="zh-CN" dirty="0"/>
              <a:t>DOM 2</a:t>
            </a:r>
            <a:r>
              <a:rPr lang="zh-CN" altLang="en-US" dirty="0"/>
              <a:t>级事件处理 </a:t>
            </a:r>
            <a:endParaRPr lang="zh-CN" altLang="en-US" dirty="0"/>
          </a:p>
        </p:txBody>
      </p:sp>
      <p:grpSp>
        <p:nvGrpSpPr>
          <p:cNvPr id="4" name="组合 3"/>
          <p:cNvGrpSpPr/>
          <p:nvPr/>
        </p:nvGrpSpPr>
        <p:grpSpPr>
          <a:xfrm>
            <a:off x="1086243" y="2455819"/>
            <a:ext cx="7054530" cy="1058127"/>
            <a:chOff x="-3679521" y="3101048"/>
            <a:chExt cx="7054530" cy="1058127"/>
          </a:xfrm>
        </p:grpSpPr>
        <p:sp>
          <p:nvSpPr>
            <p:cNvPr id="5" name="矩形 4"/>
            <p:cNvSpPr/>
            <p:nvPr/>
          </p:nvSpPr>
          <p:spPr>
            <a:xfrm>
              <a:off x="-3679521" y="3180689"/>
              <a:ext cx="7024264" cy="925703"/>
            </a:xfrm>
            <a:prstGeom prst="rect">
              <a:avLst/>
            </a:prstGeom>
            <a:solidFill>
              <a:schemeClr val="bg1">
                <a:lumMod val="95000"/>
              </a:schemeClr>
            </a:solidFill>
          </p:spPr>
          <p:txBody>
            <a:bodyPr wrap="square">
              <a:spAutoFit/>
            </a:bodyPr>
            <a:lstStyle/>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DOM</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对象</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addEventListener</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type,callback</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.[capture]);</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226695" algn="l" defTabSz="914400" rtl="0" eaLnBrk="1" fontAlgn="auto" latinLnBrk="0" hangingPunct="1">
                <a:lnSpc>
                  <a:spcPct val="150000"/>
                </a:lnSpc>
                <a:spcBef>
                  <a:spcPts val="240"/>
                </a:spcBef>
                <a:spcAft>
                  <a:spcPts val="24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DOM</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对象</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removeEventListener</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altLang="zh-CN" sz="18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type,callback</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.[capture]);</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L 形 5"/>
            <p:cNvSpPr/>
            <p:nvPr/>
          </p:nvSpPr>
          <p:spPr>
            <a:xfrm rot="5400000">
              <a:off x="-3636849" y="3058376"/>
              <a:ext cx="359808" cy="445152"/>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L 形 6"/>
            <p:cNvSpPr/>
            <p:nvPr/>
          </p:nvSpPr>
          <p:spPr>
            <a:xfrm rot="16200000">
              <a:off x="2975441" y="3759607"/>
              <a:ext cx="417233" cy="381903"/>
            </a:xfrm>
            <a:prstGeom prst="corner">
              <a:avLst>
                <a:gd name="adj1" fmla="val 16071"/>
                <a:gd name="adj2" fmla="val 17858"/>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8" name="线形标注 2(无边框) 7"/>
          <p:cNvSpPr/>
          <p:nvPr/>
        </p:nvSpPr>
        <p:spPr>
          <a:xfrm>
            <a:off x="5099427" y="1645590"/>
            <a:ext cx="2215714" cy="474240"/>
          </a:xfrm>
          <a:prstGeom prst="callout2">
            <a:avLst>
              <a:gd name="adj1" fmla="val 18750"/>
              <a:gd name="adj2" fmla="val -8333"/>
              <a:gd name="adj3" fmla="val 18750"/>
              <a:gd name="adj4" fmla="val -16667"/>
              <a:gd name="adj5" fmla="val 185120"/>
              <a:gd name="adj6" fmla="val -26509"/>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事件名（如</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click</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线形标注 2(无边框) 8"/>
          <p:cNvSpPr/>
          <p:nvPr/>
        </p:nvSpPr>
        <p:spPr>
          <a:xfrm>
            <a:off x="6874465" y="4092504"/>
            <a:ext cx="3912472" cy="819675"/>
          </a:xfrm>
          <a:prstGeom prst="callout2">
            <a:avLst>
              <a:gd name="adj1" fmla="val 18751"/>
              <a:gd name="adj2" fmla="val -1501"/>
              <a:gd name="adj3" fmla="val 17600"/>
              <a:gd name="adj4" fmla="val -8757"/>
              <a:gd name="adj5" fmla="val -72110"/>
              <a:gd name="adj6" fmla="val -22651"/>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事件处理程序函数，这个函数可以是有名函数，也可以是匿名函数</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线形标注 2(无边框) 10"/>
          <p:cNvSpPr/>
          <p:nvPr/>
        </p:nvSpPr>
        <p:spPr>
          <a:xfrm>
            <a:off x="7449324" y="1586574"/>
            <a:ext cx="3912472" cy="819675"/>
          </a:xfrm>
          <a:prstGeom prst="callout2">
            <a:avLst>
              <a:gd name="adj1" fmla="val 18751"/>
              <a:gd name="adj2" fmla="val -1501"/>
              <a:gd name="adj3" fmla="val 17600"/>
              <a:gd name="adj4" fmla="val -8757"/>
              <a:gd name="adj5" fmla="val 152719"/>
              <a:gd name="adj6" fmla="val -16179"/>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有两个值，</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true</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和</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false</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true</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表示在捕获阶段调用，</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false</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表示在冒泡阶段调用，默认值为</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false</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8-3】</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zh-CN" sz="2400" kern="1000">
                <a:solidFill>
                  <a:srgbClr val="000000"/>
                </a:solidFill>
                <a:effectLst/>
                <a:ea typeface="方正兰亭刊黑_GBK"/>
                <a:cs typeface="Times New Roman" panose="02020603050405020304" pitchFamily="18" charset="0"/>
              </a:rPr>
              <a:t>天干地支——事件监听</a:t>
            </a:r>
            <a:r>
              <a:rPr lang="en-US" altLang="zh-CN" sz="2400" kern="1000">
                <a:solidFill>
                  <a:srgbClr val="000000"/>
                </a:solidFill>
                <a:effectLst/>
                <a:latin typeface="等线" panose="02010600030101010101" charset="-122"/>
                <a:ea typeface="方正兰亭刊黑_GBK"/>
                <a:cs typeface="Times New Roman" panose="02020603050405020304" pitchFamily="18" charset="0"/>
              </a:rPr>
              <a:t> </a:t>
            </a:r>
            <a:endParaRPr lang="zh-CN" altLang="en-US" sz="2400"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3367129"/>
              <a:ext cx="4022435" cy="3209361"/>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通过事件监听的形式实现</a:t>
              </a:r>
              <a:r>
                <a:rPr kumimoji="0" lang="en-US" altLang="zh-CN"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任务实践</a:t>
              </a:r>
              <a:r>
                <a:rPr kumimoji="0" lang="en-US" altLang="zh-CN"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8-2】</a:t>
              </a:r>
              <a:r>
                <a:rPr kumimoji="0" lang="zh-CN" altLang="en-US"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，即在页面上设置两个按钮，分别显示“天干”“地支”字样，当用户单击不同按钮时，会分别弹出不同的结果对话框，同时设置移除事件监听的处理程序。</a:t>
              </a:r>
              <a:endParaRPr kumimoji="0" lang="zh-CN" altLang="en-US"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4236683"/>
            <a:chOff x="6851559" y="2869060"/>
            <a:chExt cx="4850753" cy="4831422"/>
          </a:xfrm>
        </p:grpSpPr>
        <p:grpSp>
          <p:nvGrpSpPr>
            <p:cNvPr id="12" name="组合 11"/>
            <p:cNvGrpSpPr/>
            <p:nvPr/>
          </p:nvGrpSpPr>
          <p:grpSpPr>
            <a:xfrm>
              <a:off x="6851559" y="2869060"/>
              <a:ext cx="4850753" cy="4831422"/>
              <a:chOff x="6851558" y="2370297"/>
              <a:chExt cx="4850753" cy="4831422"/>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432160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根据任务描述要求，在页面上定义两个按钮，并设置不同的</a:t>
                </a:r>
                <a:r>
                  <a:rPr kumimoji="0" lang="en-US" altLang="zh-CN"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，方便使用</a:t>
                </a:r>
                <a:r>
                  <a:rPr kumimoji="0" lang="en-US" altLang="zh-CN"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获取元素对象。</a:t>
                </a:r>
                <a:endPar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采用匿名函数的形式来处理地支的显示，通过事件监听的方式调用；采用自定义函数</a:t>
                </a:r>
                <a:r>
                  <a:rPr kumimoji="0" lang="en-US" altLang="zh-CN"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hb()</a:t>
                </a: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来处理天干的显示，通过事件监听的方式调用。</a:t>
                </a:r>
                <a:endPar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使用</a:t>
                </a:r>
                <a:r>
                  <a:rPr kumimoji="0" lang="en-US" altLang="zh-CN"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document.querySelector()</a:t>
                </a:r>
                <a:r>
                  <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获得元素对象。</a:t>
                </a:r>
                <a:endParaRPr kumimoji="0" lang="zh-CN" altLang="en-US"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204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8-3】</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天干地支</a:t>
            </a:r>
            <a:r>
              <a:rPr lang="en-US" altLang="zh-CN" dirty="0"/>
              <a:t>——</a:t>
            </a:r>
            <a:r>
              <a:rPr lang="zh-CN" altLang="en-US" dirty="0"/>
              <a:t>事件监听</a:t>
            </a:r>
            <a:endParaRPr lang="zh-CN" altLang="en-US" dirty="0"/>
          </a:p>
        </p:txBody>
      </p:sp>
      <p:pic>
        <p:nvPicPr>
          <p:cNvPr id="2" name="图片 1"/>
          <p:cNvPicPr>
            <a:picLocks noChangeAspect="1"/>
          </p:cNvPicPr>
          <p:nvPr/>
        </p:nvPicPr>
        <p:blipFill>
          <a:blip r:embed="rId1"/>
          <a:stretch>
            <a:fillRect/>
          </a:stretch>
        </p:blipFill>
        <p:spPr>
          <a:xfrm>
            <a:off x="685711" y="2791455"/>
            <a:ext cx="2542857" cy="3047619"/>
          </a:xfrm>
          <a:prstGeom prst="rect">
            <a:avLst/>
          </a:prstGeom>
          <a:ln>
            <a:solidFill>
              <a:schemeClr val="accent1"/>
            </a:solidFill>
          </a:ln>
          <a:effectLst>
            <a:outerShdw blurRad="50800" dist="38100" dir="5400000" algn="t" rotWithShape="0">
              <a:prstClr val="black">
                <a:alpha val="40000"/>
              </a:prstClr>
            </a:outerShdw>
          </a:effectLst>
        </p:spPr>
      </p:pic>
      <p:sp>
        <p:nvSpPr>
          <p:cNvPr id="3" name="线形标注 2(带强调线) 2"/>
          <p:cNvSpPr/>
          <p:nvPr/>
        </p:nvSpPr>
        <p:spPr>
          <a:xfrm>
            <a:off x="4061424" y="2499546"/>
            <a:ext cx="2114702" cy="998806"/>
          </a:xfrm>
          <a:prstGeom prst="accentCallout2">
            <a:avLst>
              <a:gd name="adj1" fmla="val 18750"/>
              <a:gd name="adj2" fmla="val -8333"/>
              <a:gd name="adj3" fmla="val 18750"/>
              <a:gd name="adj4" fmla="val -16667"/>
              <a:gd name="adj5" fmla="val 99824"/>
              <a:gd name="adj6" fmla="val -37354"/>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添加事件处理程序</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移除事件处理程序</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线形标注 2(带强调线) 17"/>
          <p:cNvSpPr/>
          <p:nvPr/>
        </p:nvSpPr>
        <p:spPr>
          <a:xfrm>
            <a:off x="4061423" y="4157189"/>
            <a:ext cx="2114703" cy="998806"/>
          </a:xfrm>
          <a:prstGeom prst="accentCallout2">
            <a:avLst>
              <a:gd name="adj1" fmla="val 18750"/>
              <a:gd name="adj2" fmla="val -8333"/>
              <a:gd name="adj3" fmla="val 18750"/>
              <a:gd name="adj4" fmla="val -16667"/>
              <a:gd name="adj5" fmla="val 91373"/>
              <a:gd name="adj6" fmla="val -40015"/>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添加事件处理程序</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移除事件处理程序</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7" name="图片 6"/>
          <p:cNvPicPr>
            <a:picLocks noChangeAspect="1"/>
          </p:cNvPicPr>
          <p:nvPr/>
        </p:nvPicPr>
        <p:blipFill>
          <a:blip r:embed="rId2"/>
          <a:stretch>
            <a:fillRect/>
          </a:stretch>
        </p:blipFill>
        <p:spPr>
          <a:xfrm>
            <a:off x="6375514" y="1953780"/>
            <a:ext cx="5584146" cy="2263178"/>
          </a:xfrm>
          <a:prstGeom prst="rect">
            <a:avLst/>
          </a:prstGeom>
        </p:spPr>
      </p:pic>
      <p:pic>
        <p:nvPicPr>
          <p:cNvPr id="8" name="图片 7"/>
          <p:cNvPicPr>
            <a:picLocks noChangeAspect="1"/>
          </p:cNvPicPr>
          <p:nvPr/>
        </p:nvPicPr>
        <p:blipFill>
          <a:blip r:embed="rId3"/>
          <a:stretch>
            <a:fillRect/>
          </a:stretch>
        </p:blipFill>
        <p:spPr>
          <a:xfrm>
            <a:off x="4750329" y="5276313"/>
            <a:ext cx="6904762" cy="141904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8-3】</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天干地支</a:t>
            </a:r>
            <a:r>
              <a:rPr lang="en-US" altLang="zh-CN" dirty="0"/>
              <a:t>——</a:t>
            </a:r>
            <a:r>
              <a:rPr lang="zh-CN" altLang="en-US" dirty="0"/>
              <a:t>事件监听</a:t>
            </a:r>
            <a:endParaRPr lang="zh-CN" altLang="en-US" dirty="0"/>
          </a:p>
        </p:txBody>
      </p:sp>
      <p:pic>
        <p:nvPicPr>
          <p:cNvPr id="2" name="图片 1"/>
          <p:cNvPicPr>
            <a:picLocks noChangeAspect="1"/>
          </p:cNvPicPr>
          <p:nvPr/>
        </p:nvPicPr>
        <p:blipFill>
          <a:blip r:embed="rId1"/>
          <a:stretch>
            <a:fillRect/>
          </a:stretch>
        </p:blipFill>
        <p:spPr>
          <a:xfrm>
            <a:off x="1149534" y="2791455"/>
            <a:ext cx="2542857" cy="3047619"/>
          </a:xfrm>
          <a:prstGeom prst="rect">
            <a:avLst/>
          </a:prstGeom>
          <a:ln>
            <a:solidFill>
              <a:schemeClr val="accent1"/>
            </a:solidFill>
          </a:ln>
          <a:effectLst>
            <a:outerShdw blurRad="50800" dist="38100" dir="5400000" algn="t" rotWithShape="0">
              <a:prstClr val="black">
                <a:alpha val="40000"/>
              </a:prstClr>
            </a:outerShdw>
          </a:effectLst>
        </p:spPr>
      </p:pic>
      <p:sp>
        <p:nvSpPr>
          <p:cNvPr id="3" name="线形标注 2(带强调线) 2"/>
          <p:cNvSpPr/>
          <p:nvPr/>
        </p:nvSpPr>
        <p:spPr>
          <a:xfrm>
            <a:off x="4525247" y="2499546"/>
            <a:ext cx="2114702" cy="998806"/>
          </a:xfrm>
          <a:prstGeom prst="accentCallout2">
            <a:avLst>
              <a:gd name="adj1" fmla="val 18750"/>
              <a:gd name="adj2" fmla="val -8333"/>
              <a:gd name="adj3" fmla="val 18750"/>
              <a:gd name="adj4" fmla="val -16667"/>
              <a:gd name="adj5" fmla="val 99824"/>
              <a:gd name="adj6" fmla="val -37354"/>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添加事件处理程序</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移除事件处理程序</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线形标注 2(带强调线) 17"/>
          <p:cNvSpPr/>
          <p:nvPr/>
        </p:nvSpPr>
        <p:spPr>
          <a:xfrm>
            <a:off x="4525246" y="4157189"/>
            <a:ext cx="2114703" cy="998806"/>
          </a:xfrm>
          <a:prstGeom prst="accentCallout2">
            <a:avLst>
              <a:gd name="adj1" fmla="val 18750"/>
              <a:gd name="adj2" fmla="val -8333"/>
              <a:gd name="adj3" fmla="val 18750"/>
              <a:gd name="adj4" fmla="val -16667"/>
              <a:gd name="adj5" fmla="val 91373"/>
              <a:gd name="adj6" fmla="val -40015"/>
            </a:avLst>
          </a:prstGeom>
          <a:solidFill>
            <a:srgbClr val="0136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添加事件处理程序</a:t>
            </a:r>
            <a:endPar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移除事件处理程序</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7254239" y="2619595"/>
            <a:ext cx="4309404" cy="2585323"/>
          </a:xfrm>
          <a:prstGeom prst="rect">
            <a:avLst/>
          </a:prstGeom>
        </p:spPr>
        <p:txBody>
          <a:bodyPr wrap="square">
            <a:spAutoFit/>
          </a:bodyPr>
          <a:lstStyle/>
          <a:p>
            <a:pPr marL="0" marR="0" lvl="0" indent="254000" algn="just"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通过【任务实践</a:t>
            </a:r>
            <a:r>
              <a:rPr kumimoji="0" lang="en-US"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8-3</a:t>
            </a: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】验证说明</a:t>
            </a:r>
            <a:endParaRPr kumimoji="0" lang="en-US"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对同一个对象可以添加多个事件监听的程序，这些程序会依次执行</a:t>
            </a:r>
            <a:endParaRPr kumimoji="0" lang="en-US"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对同一个对象</a:t>
            </a:r>
            <a:r>
              <a:rPr kumimoji="0" lang="zh-CN" altLang="zh-CN" sz="18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同时执行添加和移除事件监听的操作时</a:t>
            </a: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，要采用有名函数的方式</a:t>
            </a:r>
            <a:endPar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800" y="313055"/>
            <a:ext cx="8178165" cy="513080"/>
          </a:xfrm>
        </p:spPr>
        <p:txBody>
          <a:bodyPr/>
          <a:lstStyle/>
          <a:p>
            <a:r>
              <a:rPr lang="en-US" altLang="zh-CN" dirty="0"/>
              <a:t>【</a:t>
            </a:r>
            <a:r>
              <a:rPr lang="zh-CN" altLang="en-US" dirty="0"/>
              <a:t>任务实践</a:t>
            </a:r>
            <a:r>
              <a:rPr lang="en-US" altLang="zh-CN" dirty="0"/>
              <a:t>8-3】-</a:t>
            </a:r>
            <a:r>
              <a:rPr lang="zh-CN" altLang="en-US" dirty="0"/>
              <a:t>使用有名函数</a:t>
            </a:r>
            <a:endParaRPr lang="zh-CN" altLang="en-US" dirty="0"/>
          </a:p>
        </p:txBody>
      </p:sp>
      <p:pic>
        <p:nvPicPr>
          <p:cNvPr id="9" name="图片 8"/>
          <p:cNvPicPr>
            <a:picLocks noChangeAspect="1"/>
          </p:cNvPicPr>
          <p:nvPr/>
        </p:nvPicPr>
        <p:blipFill>
          <a:blip r:embed="rId1"/>
          <a:stretch>
            <a:fillRect/>
          </a:stretch>
        </p:blipFill>
        <p:spPr>
          <a:xfrm>
            <a:off x="685800" y="1314450"/>
            <a:ext cx="6057900" cy="4914900"/>
          </a:xfrm>
          <a:prstGeom prst="rect">
            <a:avLst/>
          </a:prstGeom>
        </p:spPr>
      </p:pic>
      <p:pic>
        <p:nvPicPr>
          <p:cNvPr id="10" name="图片 9"/>
          <p:cNvPicPr>
            <a:picLocks noChangeAspect="1"/>
          </p:cNvPicPr>
          <p:nvPr/>
        </p:nvPicPr>
        <p:blipFill>
          <a:blip r:embed="rId2"/>
          <a:stretch>
            <a:fillRect/>
          </a:stretch>
        </p:blipFill>
        <p:spPr>
          <a:xfrm>
            <a:off x="7042150" y="2836545"/>
            <a:ext cx="4800600" cy="147637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8.2  </a:t>
            </a:r>
            <a:r>
              <a:rPr lang="zh-CN" altLang="en-US" sz="5400"/>
              <a:t>认识事件对象</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1384" y="1674674"/>
            <a:ext cx="11209232" cy="4703087"/>
          </a:xfrm>
        </p:spPr>
        <p:txBody>
          <a:bodyPr>
            <a:normAutofit/>
          </a:bodyPr>
          <a:lstStyle/>
          <a:p>
            <a:pPr algn="just">
              <a:lnSpc>
                <a:spcPct val="150000"/>
              </a:lnSpc>
            </a:pPr>
            <a:r>
              <a:rPr lang="zh-CN" altLang="en-US"/>
              <a:t>       当事件发生时，有关事件的一些信息，比如发生事件的类型、鼠标和键盘的一些信息，应如何获取呢？这就涉及事件对象的概念。当事件发生时，</a:t>
            </a:r>
            <a:r>
              <a:rPr lang="zh-CN" altLang="en-US" b="1">
                <a:solidFill>
                  <a:schemeClr val="accent2">
                    <a:lumMod val="75000"/>
                  </a:schemeClr>
                </a:solidFill>
              </a:rPr>
              <a:t>都会产生一个</a:t>
            </a:r>
            <a:r>
              <a:rPr lang="en-US" altLang="zh-CN" b="1">
                <a:solidFill>
                  <a:schemeClr val="accent2">
                    <a:lumMod val="75000"/>
                  </a:schemeClr>
                </a:solidFill>
              </a:rPr>
              <a:t>Event</a:t>
            </a:r>
            <a:r>
              <a:rPr lang="zh-CN" altLang="en-US" b="1">
                <a:solidFill>
                  <a:schemeClr val="accent2">
                    <a:lumMod val="75000"/>
                  </a:schemeClr>
                </a:solidFill>
              </a:rPr>
              <a:t>对象，</a:t>
            </a:r>
            <a:r>
              <a:rPr lang="zh-CN" altLang="en-US"/>
              <a:t>这个对象包含所有与事件有关的信息。接下来将针对</a:t>
            </a:r>
            <a:r>
              <a:rPr lang="en-US" altLang="zh-CN"/>
              <a:t>Event</a:t>
            </a:r>
            <a:r>
              <a:rPr lang="zh-CN" altLang="en-US"/>
              <a:t>对象进行详细讲解。</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a:t>事件对象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0211" y="1696832"/>
            <a:ext cx="4158591" cy="512849"/>
          </a:xfrm>
          <a:solidFill>
            <a:srgbClr val="01367A"/>
          </a:solidFill>
        </p:spPr>
        <p:txBody>
          <a:bodyPr>
            <a:normAutofit fontScale="92500" lnSpcReduction="20000"/>
          </a:bodyPr>
          <a:lstStyle/>
          <a:p>
            <a:r>
              <a:rPr lang="zh-CN" altLang="en-US">
                <a:solidFill>
                  <a:schemeClr val="bg1"/>
                </a:solidFill>
              </a:rPr>
              <a:t>任务</a:t>
            </a:r>
            <a:r>
              <a:rPr lang="en-US" altLang="zh-CN">
                <a:solidFill>
                  <a:schemeClr val="bg1"/>
                </a:solidFill>
              </a:rPr>
              <a:t>8.1  </a:t>
            </a:r>
            <a:r>
              <a:rPr lang="zh-CN" altLang="en-US">
                <a:solidFill>
                  <a:schemeClr val="bg1"/>
                </a:solidFill>
              </a:rPr>
              <a:t>认识事件</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知识储备</a:t>
            </a:r>
            <a:endParaRPr lang="zh-CN" altLang="en-US" dirty="0"/>
          </a:p>
        </p:txBody>
      </p:sp>
      <p:sp>
        <p:nvSpPr>
          <p:cNvPr id="7" name="内容占位符 1"/>
          <p:cNvSpPr txBox="1"/>
          <p:nvPr/>
        </p:nvSpPr>
        <p:spPr>
          <a:xfrm>
            <a:off x="1480211" y="2610299"/>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8.2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认识事件对象</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内容占位符 1"/>
          <p:cNvSpPr txBox="1"/>
          <p:nvPr/>
        </p:nvSpPr>
        <p:spPr>
          <a:xfrm>
            <a:off x="1480210" y="3552792"/>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8.3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处理键盘事件</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内容占位符 1"/>
          <p:cNvSpPr txBox="1"/>
          <p:nvPr/>
        </p:nvSpPr>
        <p:spPr>
          <a:xfrm>
            <a:off x="1480209" y="4495285"/>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8.4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处理鼠标事件</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内容占位符 1"/>
          <p:cNvSpPr txBox="1"/>
          <p:nvPr/>
        </p:nvSpPr>
        <p:spPr>
          <a:xfrm>
            <a:off x="6407811" y="1696832"/>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chemeClr val="bg1"/>
                </a:solidFill>
              </a:rPr>
              <a:t>任务</a:t>
            </a:r>
            <a:r>
              <a:rPr lang="en-US" altLang="zh-CN">
                <a:solidFill>
                  <a:schemeClr val="bg1"/>
                </a:solidFill>
              </a:rPr>
              <a:t>8.5  </a:t>
            </a:r>
            <a:r>
              <a:rPr lang="zh-CN" altLang="en-US">
                <a:solidFill>
                  <a:schemeClr val="bg1"/>
                </a:solidFill>
              </a:rPr>
              <a:t>处理页面事件</a:t>
            </a:r>
            <a:endParaRPr lang="zh-CN" altLang="en-US" dirty="0">
              <a:solidFill>
                <a:schemeClr val="bg1"/>
              </a:solidFill>
            </a:endParaRPr>
          </a:p>
        </p:txBody>
      </p:sp>
      <p:sp>
        <p:nvSpPr>
          <p:cNvPr id="11" name="内容占位符 1"/>
          <p:cNvSpPr txBox="1"/>
          <p:nvPr/>
        </p:nvSpPr>
        <p:spPr>
          <a:xfrm>
            <a:off x="6407811" y="2610299"/>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8.6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处理文本编辑事件</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内容占位符 1"/>
          <p:cNvSpPr txBox="1"/>
          <p:nvPr/>
        </p:nvSpPr>
        <p:spPr>
          <a:xfrm>
            <a:off x="6407810" y="3552792"/>
            <a:ext cx="4158591" cy="512849"/>
          </a:xfrm>
          <a:prstGeom prst="rect">
            <a:avLst/>
          </a:prstGeom>
          <a:solidFill>
            <a:srgbClr val="01367A"/>
          </a:solidFill>
        </p:spPr>
        <p:txBody>
          <a:bodyPr vert="horz" lIns="91440" tIns="45720" rIns="91440" bIns="45720" rtlCol="0">
            <a:normAutofit fontScale="92500" lnSpcReduction="20000"/>
          </a:bodyPr>
          <a:lstStyle>
            <a:lvl1pPr marL="0" indent="0" algn="l" defTabSz="914400" rtl="0" eaLnBrk="1" latinLnBrk="0" hangingPunct="1">
              <a:lnSpc>
                <a:spcPct val="130000"/>
              </a:lnSpc>
              <a:spcBef>
                <a:spcPts val="1000"/>
              </a:spcBef>
              <a:buFontTx/>
              <a:buNone/>
              <a:defRPr sz="2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30000"/>
              </a:lnSpc>
              <a:spcBef>
                <a:spcPts val="500"/>
              </a:spcBef>
              <a:buFontTx/>
              <a:buNone/>
              <a:defRPr sz="24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130000"/>
              </a:lnSpc>
              <a:spcBef>
                <a:spcPts val="500"/>
              </a:spcBef>
              <a:buFontTx/>
              <a:buNone/>
              <a:defRPr sz="20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130000"/>
              </a:lnSpc>
              <a:spcBef>
                <a:spcPts val="500"/>
              </a:spcBef>
              <a:buFontTx/>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30000"/>
              </a:lnSpc>
              <a:spcBef>
                <a:spcPts val="1000"/>
              </a:spcBef>
              <a:spcAft>
                <a:spcPts val="0"/>
              </a:spcAft>
              <a:buClrTx/>
              <a:buSzTx/>
              <a:buFontTx/>
              <a:buNone/>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任务</a:t>
            </a:r>
            <a:r>
              <a:rPr kumimoji="0" lang="en-US" altLang="zh-CN"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8.7  </a:t>
            </a: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处理表单事件</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lnSpcReduction="10000"/>
          </a:bodyPr>
          <a:lstStyle/>
          <a:p>
            <a:pPr algn="just">
              <a:lnSpc>
                <a:spcPct val="150000"/>
              </a:lnSpc>
            </a:pPr>
            <a:r>
              <a:rPr lang="zh-CN" altLang="en-US" dirty="0"/>
              <a:t>      在编写事件处理函数时，有时需要</a:t>
            </a:r>
            <a:r>
              <a:rPr lang="zh-CN" altLang="en-US" b="1" dirty="0">
                <a:solidFill>
                  <a:schemeClr val="accent2">
                    <a:lumMod val="75000"/>
                  </a:schemeClr>
                </a:solidFill>
              </a:rPr>
              <a:t>用到</a:t>
            </a:r>
            <a:r>
              <a:rPr lang="en-US" altLang="zh-CN" b="1" dirty="0">
                <a:solidFill>
                  <a:schemeClr val="accent2">
                    <a:lumMod val="75000"/>
                  </a:schemeClr>
                </a:solidFill>
              </a:rPr>
              <a:t>Event</a:t>
            </a:r>
            <a:r>
              <a:rPr lang="zh-CN" altLang="en-US" b="1" dirty="0">
                <a:solidFill>
                  <a:schemeClr val="accent2">
                    <a:lumMod val="75000"/>
                  </a:schemeClr>
                </a:solidFill>
              </a:rPr>
              <a:t>对象</a:t>
            </a:r>
            <a:r>
              <a:rPr lang="zh-CN" altLang="en-US" dirty="0"/>
              <a:t>。</a:t>
            </a:r>
            <a:endParaRPr lang="en-US" altLang="zh-CN" dirty="0"/>
          </a:p>
          <a:p>
            <a:pPr algn="just">
              <a:lnSpc>
                <a:spcPct val="150000"/>
              </a:lnSpc>
            </a:pPr>
            <a:r>
              <a:rPr lang="en-US" altLang="zh-CN" dirty="0"/>
              <a:t>      Event</a:t>
            </a:r>
            <a:r>
              <a:rPr lang="zh-CN" altLang="en-US" dirty="0"/>
              <a:t>对象代表事件的状态，如发生事件的元素名称、键盘按键的状态、鼠标的位置、鼠标按键的状态等。</a:t>
            </a:r>
            <a:endParaRPr lang="en-US" altLang="zh-CN" dirty="0"/>
          </a:p>
          <a:p>
            <a:pPr algn="just">
              <a:lnSpc>
                <a:spcPct val="150000"/>
              </a:lnSpc>
            </a:pPr>
            <a:r>
              <a:rPr lang="en-US" altLang="zh-CN" dirty="0"/>
              <a:t>       </a:t>
            </a:r>
            <a:r>
              <a:rPr lang="zh-CN" altLang="en-US" dirty="0"/>
              <a:t>只有当事件发生时，</a:t>
            </a:r>
            <a:r>
              <a:rPr lang="en-US" altLang="zh-CN" dirty="0"/>
              <a:t>Event</a:t>
            </a:r>
            <a:r>
              <a:rPr lang="zh-CN" altLang="en-US" dirty="0"/>
              <a:t>对象才有效，并且只能在事件处理程序中访问</a:t>
            </a:r>
            <a:r>
              <a:rPr lang="en-US" altLang="zh-CN" dirty="0"/>
              <a:t>Event</a:t>
            </a:r>
            <a:r>
              <a:rPr lang="zh-CN" altLang="en-US" dirty="0"/>
              <a:t>对象。</a:t>
            </a:r>
            <a:endParaRPr lang="en-US" altLang="zh-CN" dirty="0"/>
          </a:p>
          <a:p>
            <a:pPr algn="just">
              <a:lnSpc>
                <a:spcPct val="150000"/>
              </a:lnSpc>
            </a:pPr>
            <a:r>
              <a:rPr lang="en-US" altLang="zh-CN" dirty="0"/>
              <a:t>       </a:t>
            </a:r>
            <a:r>
              <a:rPr lang="zh-CN" altLang="en-US" dirty="0"/>
              <a:t>在早期的</a:t>
            </a:r>
            <a:r>
              <a:rPr lang="en-US" altLang="zh-CN" dirty="0"/>
              <a:t>IE</a:t>
            </a:r>
            <a:r>
              <a:rPr lang="zh-CN" altLang="en-US" dirty="0"/>
              <a:t>中，通过</a:t>
            </a:r>
            <a:r>
              <a:rPr lang="en-US" altLang="zh-CN" dirty="0"/>
              <a:t>Window </a:t>
            </a:r>
            <a:r>
              <a:rPr lang="zh-CN" altLang="en-US" dirty="0"/>
              <a:t>对象的 </a:t>
            </a:r>
            <a:r>
              <a:rPr lang="en-US" altLang="zh-CN" dirty="0"/>
              <a:t>event</a:t>
            </a:r>
            <a:r>
              <a:rPr lang="zh-CN" altLang="en-US" dirty="0"/>
              <a:t>属性可以访问</a:t>
            </a:r>
            <a:r>
              <a:rPr lang="en-US" altLang="zh-CN" dirty="0"/>
              <a:t>Event</a:t>
            </a:r>
            <a:r>
              <a:rPr lang="zh-CN" altLang="en-US" dirty="0"/>
              <a:t>对象。在标准浏览器中，都有一个</a:t>
            </a:r>
            <a:r>
              <a:rPr lang="en-US" altLang="zh-CN" dirty="0"/>
              <a:t>Event</a:t>
            </a:r>
            <a:r>
              <a:rPr lang="zh-CN" altLang="en-US" dirty="0"/>
              <a:t>对象直接传入事件处理程序中。</a:t>
            </a:r>
            <a:endParaRPr lang="zh-CN" altLang="en-US" dirty="0"/>
          </a:p>
        </p:txBody>
      </p:sp>
      <p:sp>
        <p:nvSpPr>
          <p:cNvPr id="3" name="标题 2"/>
          <p:cNvSpPr>
            <a:spLocks noGrp="1"/>
          </p:cNvSpPr>
          <p:nvPr>
            <p:ph type="title"/>
          </p:nvPr>
        </p:nvSpPr>
        <p:spPr>
          <a:xfrm>
            <a:off x="747241" y="249383"/>
            <a:ext cx="7391400" cy="590556"/>
          </a:xfrm>
        </p:spPr>
        <p:txBody>
          <a:bodyPr/>
          <a:lstStyle/>
          <a:p>
            <a:r>
              <a:rPr lang="en-US" altLang="zh-CN"/>
              <a:t>8.2.1 Event</a:t>
            </a:r>
            <a:r>
              <a:rPr lang="zh-CN" altLang="en-US" dirty="0"/>
              <a:t>对象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8-4】</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显示触发事件</a:t>
            </a:r>
            <a:r>
              <a:rPr lang="en-US" altLang="zh-CN" dirty="0"/>
              <a:t>——Event</a:t>
            </a:r>
            <a:r>
              <a:rPr lang="zh-CN" altLang="en-US" dirty="0"/>
              <a:t>对象</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4143570"/>
              <a:ext cx="4022435"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当鼠标在页面上单击时，会出现一个对话框显示单击鼠标的事件名称</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3309378"/>
            <a:chOff x="6851559" y="2869060"/>
            <a:chExt cx="4850753" cy="3773943"/>
          </a:xfrm>
        </p:grpSpPr>
        <p:grpSp>
          <p:nvGrpSpPr>
            <p:cNvPr id="12" name="组合 11"/>
            <p:cNvGrpSpPr/>
            <p:nvPr/>
          </p:nvGrpSpPr>
          <p:grpSpPr>
            <a:xfrm>
              <a:off x="6851559" y="2869060"/>
              <a:ext cx="4850753" cy="3773943"/>
              <a:chOff x="6851558" y="2370297"/>
              <a:chExt cx="4850753" cy="3773943"/>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26413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在页面上显示触发事件</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定义函数，在函数中用对话框显示触发事件。首先要获取事件对象，在这里采用兼容处理的方式</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在页面上使用</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DOM 2</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级事件处理的方法进行处理</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3249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8-4】</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显示触发事件</a:t>
            </a:r>
            <a:r>
              <a:rPr lang="en-US" altLang="zh-CN" dirty="0"/>
              <a:t>——Event</a:t>
            </a:r>
            <a:r>
              <a:rPr lang="zh-CN" altLang="en-US" dirty="0"/>
              <a:t>对象</a:t>
            </a:r>
            <a:endParaRPr lang="zh-CN" altLang="en-US" dirty="0"/>
          </a:p>
        </p:txBody>
      </p:sp>
      <p:pic>
        <p:nvPicPr>
          <p:cNvPr id="2" name="图片 1"/>
          <p:cNvPicPr>
            <a:picLocks noChangeAspect="1"/>
          </p:cNvPicPr>
          <p:nvPr/>
        </p:nvPicPr>
        <p:blipFill>
          <a:blip r:embed="rId1"/>
          <a:stretch>
            <a:fillRect/>
          </a:stretch>
        </p:blipFill>
        <p:spPr>
          <a:xfrm>
            <a:off x="1464431" y="2354083"/>
            <a:ext cx="7949776" cy="3455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8-4】</a:t>
            </a:r>
            <a:endParaRPr lang="zh-CN" altLang="en-US" dirty="0"/>
          </a:p>
        </p:txBody>
      </p:sp>
      <p:sp>
        <p:nvSpPr>
          <p:cNvPr id="5" name="内容占位符 4"/>
          <p:cNvSpPr>
            <a:spLocks noGrp="1"/>
          </p:cNvSpPr>
          <p:nvPr>
            <p:ph idx="1"/>
          </p:nvPr>
        </p:nvSpPr>
        <p:spPr>
          <a:xfrm>
            <a:off x="428736" y="1417917"/>
            <a:ext cx="10480564" cy="2557183"/>
          </a:xfrm>
        </p:spPr>
        <p:txBody>
          <a:bodyPr>
            <a:noAutofit/>
          </a:bodyPr>
          <a:lstStyle/>
          <a:p>
            <a:pPr algn="just"/>
            <a:r>
              <a:rPr lang="zh-CN" altLang="en-US" sz="2400"/>
              <a:t>       在程序中我们使用“</a:t>
            </a:r>
            <a:r>
              <a:rPr lang="en-US" altLang="zh-CN" sz="2400"/>
              <a:t>var event = e || window.event”</a:t>
            </a:r>
            <a:r>
              <a:rPr lang="zh-CN" altLang="en-US" sz="2400"/>
              <a:t>获取不同浏览器中的事件对象，其中“</a:t>
            </a:r>
            <a:r>
              <a:rPr lang="en-US" altLang="zh-CN" sz="2400"/>
              <a:t>e”</a:t>
            </a:r>
            <a:r>
              <a:rPr lang="zh-CN" altLang="en-US" sz="2400"/>
              <a:t>是传递的参数，一定要注意事件对象必须在事件处理程序中获取。代码执行后，当在页面中单击鼠标左键时，会弹出含有触发事件的对话框，效果如图所示。</a:t>
            </a:r>
            <a:endParaRPr lang="zh-CN" altLang="en-US" sz="2400" dirty="0"/>
          </a:p>
        </p:txBody>
      </p:sp>
      <p:pic>
        <p:nvPicPr>
          <p:cNvPr id="6" name="图片 5"/>
          <p:cNvPicPr>
            <a:picLocks noChangeAspect="1"/>
          </p:cNvPicPr>
          <p:nvPr/>
        </p:nvPicPr>
        <p:blipFill>
          <a:blip r:embed="rId1"/>
          <a:stretch>
            <a:fillRect/>
          </a:stretch>
        </p:blipFill>
        <p:spPr>
          <a:xfrm>
            <a:off x="2757014" y="3742372"/>
            <a:ext cx="5824008" cy="269652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r>
              <a:rPr lang="en-US" altLang="zh-CN"/>
              <a:t>      </a:t>
            </a:r>
            <a:r>
              <a:rPr lang="zh-CN" altLang="zh-CN"/>
              <a:t>通过</a:t>
            </a:r>
            <a:r>
              <a:rPr lang="en-US" altLang="zh-CN"/>
              <a:t> Event </a:t>
            </a:r>
            <a:r>
              <a:rPr lang="zh-CN" altLang="zh-CN"/>
              <a:t>对象，可以访问事件的发生状态，如事件名、键盘按键状态、鼠标位置等信息。其常用的属性</a:t>
            </a:r>
            <a:r>
              <a:rPr lang="en-US" altLang="zh-CN"/>
              <a:t>/</a:t>
            </a:r>
            <a:r>
              <a:rPr lang="zh-CN" altLang="zh-CN"/>
              <a:t>方法如表所示。</a:t>
            </a:r>
            <a:endParaRPr lang="zh-CN" altLang="zh-CN"/>
          </a:p>
          <a:p>
            <a:pPr algn="just">
              <a:lnSpc>
                <a:spcPct val="150000"/>
              </a:lnSpc>
            </a:pPr>
            <a:endParaRPr lang="zh-CN" altLang="en-US" dirty="0"/>
          </a:p>
        </p:txBody>
      </p:sp>
      <p:sp>
        <p:nvSpPr>
          <p:cNvPr id="3" name="标题 2"/>
          <p:cNvSpPr>
            <a:spLocks noGrp="1"/>
          </p:cNvSpPr>
          <p:nvPr>
            <p:ph type="title"/>
          </p:nvPr>
        </p:nvSpPr>
        <p:spPr>
          <a:xfrm>
            <a:off x="747241" y="249383"/>
            <a:ext cx="7391400" cy="590556"/>
          </a:xfrm>
        </p:spPr>
        <p:txBody>
          <a:bodyPr/>
          <a:lstStyle/>
          <a:p>
            <a:r>
              <a:rPr lang="en-US" altLang="zh-CN"/>
              <a:t>8.2.2  Event</a:t>
            </a:r>
            <a:r>
              <a:rPr lang="zh-CN" altLang="en-US"/>
              <a:t>对象常用属性和方法</a:t>
            </a:r>
            <a:endParaRPr lang="zh-CN" altLang="en-US" dirty="0"/>
          </a:p>
        </p:txBody>
      </p:sp>
      <p:pic>
        <p:nvPicPr>
          <p:cNvPr id="5" name="图片 4"/>
          <p:cNvPicPr>
            <a:picLocks noChangeAspect="1"/>
          </p:cNvPicPr>
          <p:nvPr/>
        </p:nvPicPr>
        <p:blipFill>
          <a:blip r:embed="rId1"/>
          <a:stretch>
            <a:fillRect/>
          </a:stretch>
        </p:blipFill>
        <p:spPr>
          <a:xfrm>
            <a:off x="1368583" y="2400300"/>
            <a:ext cx="9454833" cy="38989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8-5】</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显示触发事件名称</a:t>
            </a:r>
            <a:r>
              <a:rPr lang="en-US" altLang="zh-CN"/>
              <a:t>——Event</a:t>
            </a:r>
            <a:r>
              <a:rPr lang="zh-CN" altLang="en-US"/>
              <a:t>对象的属性</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4143570"/>
              <a:ext cx="4022435"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当鼠标在页面上单击时，会出现一个对话框显示单击鼠标的事件名称。</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3309378"/>
            <a:chOff x="6851559" y="2869060"/>
            <a:chExt cx="4850753" cy="3773943"/>
          </a:xfrm>
        </p:grpSpPr>
        <p:grpSp>
          <p:nvGrpSpPr>
            <p:cNvPr id="12" name="组合 11"/>
            <p:cNvGrpSpPr/>
            <p:nvPr/>
          </p:nvGrpSpPr>
          <p:grpSpPr>
            <a:xfrm>
              <a:off x="6851559" y="2869060"/>
              <a:ext cx="4850753" cy="3194020"/>
              <a:chOff x="6851558" y="2370297"/>
              <a:chExt cx="4850753" cy="3194020"/>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268420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根据任务描述要求，在页面上显示事件名称，可用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event.type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来得到捕获的事件名称。</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定义一个函数，在函数中用对话框实现显示事件的名称。</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3249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8-5】</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显示触发事件名称</a:t>
            </a:r>
            <a:r>
              <a:rPr lang="en-US" altLang="zh-CN"/>
              <a:t>——Event</a:t>
            </a:r>
            <a:r>
              <a:rPr lang="zh-CN" altLang="en-US"/>
              <a:t>对象的属性</a:t>
            </a:r>
            <a:endParaRPr lang="zh-CN" altLang="en-US" dirty="0"/>
          </a:p>
        </p:txBody>
      </p:sp>
      <p:pic>
        <p:nvPicPr>
          <p:cNvPr id="3" name="图片 2"/>
          <p:cNvPicPr>
            <a:picLocks noChangeAspect="1"/>
          </p:cNvPicPr>
          <p:nvPr/>
        </p:nvPicPr>
        <p:blipFill>
          <a:blip r:embed="rId1"/>
          <a:stretch>
            <a:fillRect/>
          </a:stretch>
        </p:blipFill>
        <p:spPr>
          <a:xfrm>
            <a:off x="1874837" y="2777186"/>
            <a:ext cx="8244040" cy="282528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8-5】</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显示触发事件名称</a:t>
            </a:r>
            <a:r>
              <a:rPr lang="en-US" altLang="zh-CN"/>
              <a:t>——Event</a:t>
            </a:r>
            <a:r>
              <a:rPr lang="zh-CN" altLang="en-US"/>
              <a:t>对象的属性</a:t>
            </a:r>
            <a:endParaRPr lang="zh-CN" altLang="en-US" dirty="0"/>
          </a:p>
        </p:txBody>
      </p:sp>
      <p:pic>
        <p:nvPicPr>
          <p:cNvPr id="6" name="图片 5"/>
          <p:cNvPicPr>
            <a:picLocks noChangeAspect="1"/>
          </p:cNvPicPr>
          <p:nvPr/>
        </p:nvPicPr>
        <p:blipFill>
          <a:blip r:embed="rId1"/>
          <a:stretch>
            <a:fillRect/>
          </a:stretch>
        </p:blipFill>
        <p:spPr>
          <a:xfrm>
            <a:off x="2810236" y="2959100"/>
            <a:ext cx="5711464" cy="2730580"/>
          </a:xfrm>
          <a:prstGeom prst="rect">
            <a:avLst/>
          </a:prstGeom>
        </p:spPr>
      </p:pic>
      <p:sp>
        <p:nvSpPr>
          <p:cNvPr id="7" name="文本框 6"/>
          <p:cNvSpPr txBox="1"/>
          <p:nvPr/>
        </p:nvSpPr>
        <p:spPr>
          <a:xfrm>
            <a:off x="1016996" y="2286840"/>
            <a:ext cx="9297944" cy="369332"/>
          </a:xfrm>
          <a:prstGeom prst="rect">
            <a:avLst/>
          </a:prstGeom>
          <a:noFill/>
        </p:spPr>
        <p:txBody>
          <a:bodyPr wrap="square">
            <a:spAutoFit/>
          </a:bodyPr>
          <a:lstStyle/>
          <a:p>
            <a:r>
              <a:rPr lang="zh-CN" altLang="zh-CN" sz="1800" kern="1000" spc="-30">
                <a:effectLst/>
                <a:ea typeface="方正兰亭刊黑_GBK"/>
                <a:cs typeface="Times New Roman" panose="02020603050405020304" pitchFamily="18" charset="0"/>
              </a:rPr>
              <a:t>代码执行后，当在页面中单击鼠标左键时，会弹出含有事件名称的对话框</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t>课堂练习一</a:t>
            </a:r>
            <a:r>
              <a:rPr lang="en-US" altLang="zh-CN"/>
              <a:t>】</a:t>
            </a:r>
            <a:endParaRPr lang="zh-CN" altLang="en-US" dirty="0"/>
          </a:p>
        </p:txBody>
      </p:sp>
      <p:sp>
        <p:nvSpPr>
          <p:cNvPr id="5" name="内容占位符 4"/>
          <p:cNvSpPr>
            <a:spLocks noGrp="1"/>
          </p:cNvSpPr>
          <p:nvPr>
            <p:ph idx="1"/>
          </p:nvPr>
        </p:nvSpPr>
        <p:spPr>
          <a:xfrm>
            <a:off x="1139825" y="1341755"/>
            <a:ext cx="9004935" cy="641985"/>
          </a:xfrm>
        </p:spPr>
        <p:txBody>
          <a:bodyPr>
            <a:noAutofit/>
          </a:bodyPr>
          <a:lstStyle/>
          <a:p>
            <a:r>
              <a:rPr sz="2300"/>
              <a:t>创建一个交互式Web页面，允许用户输入文本并通过按钮点击来展示相关的事件信息。此任务要求在页面上动态显示以下信息：</a:t>
            </a:r>
            <a:endParaRPr sz="2300"/>
          </a:p>
        </p:txBody>
      </p:sp>
      <p:sp>
        <p:nvSpPr>
          <p:cNvPr id="7" name="文本框 6"/>
          <p:cNvSpPr txBox="1"/>
          <p:nvPr/>
        </p:nvSpPr>
        <p:spPr>
          <a:xfrm>
            <a:off x="1139551" y="2763090"/>
            <a:ext cx="9297944" cy="1322070"/>
          </a:xfrm>
          <a:prstGeom prst="rect">
            <a:avLst/>
          </a:prstGeom>
          <a:noFill/>
        </p:spPr>
        <p:txBody>
          <a:bodyPr wrap="square">
            <a:spAutoFit/>
          </a:bodyPr>
          <a:lstStyle/>
          <a:p>
            <a:r>
              <a:rPr lang="en-US" altLang="zh-CN" sz="2000" kern="1000" spc="-30">
                <a:effectLst/>
                <a:ea typeface="方正兰亭刊黑_GBK"/>
                <a:cs typeface="Times New Roman" panose="02020603050405020304" pitchFamily="18" charset="0"/>
              </a:rPr>
              <a:t>1</a:t>
            </a:r>
            <a:r>
              <a:rPr lang="zh-CN" altLang="en-US" sz="2000" kern="1000" spc="-30">
                <a:effectLst/>
                <a:ea typeface="方正兰亭刊黑_GBK"/>
                <a:cs typeface="Times New Roman" panose="02020603050405020304" pitchFamily="18" charset="0"/>
              </a:rPr>
              <a:t>、</a:t>
            </a:r>
            <a:r>
              <a:rPr lang="zh-CN" altLang="zh-CN" sz="2000" kern="1000" spc="-30">
                <a:effectLst/>
                <a:ea typeface="方正兰亭刊黑_GBK"/>
                <a:cs typeface="Times New Roman" panose="02020603050405020304" pitchFamily="18" charset="0"/>
              </a:rPr>
              <a:t>用户输入的文本：用户在文本框中输入的内容。</a:t>
            </a:r>
            <a:endParaRPr lang="en-US" altLang="zh-CN" sz="2000" kern="1000" spc="-30">
              <a:effectLst/>
              <a:ea typeface="方正兰亭刊黑_GBK"/>
              <a:cs typeface="Times New Roman" panose="02020603050405020304" pitchFamily="18" charset="0"/>
            </a:endParaRPr>
          </a:p>
          <a:p>
            <a:r>
              <a:rPr lang="en-US" altLang="zh-CN" sz="2000" kern="1000" spc="-30">
                <a:effectLst/>
                <a:ea typeface="方正兰亭刊黑_GBK"/>
                <a:cs typeface="Times New Roman" panose="02020603050405020304" pitchFamily="18" charset="0"/>
              </a:rPr>
              <a:t>2</a:t>
            </a:r>
            <a:r>
              <a:rPr lang="zh-CN" altLang="en-US" sz="2000" kern="1000" spc="-30">
                <a:effectLst/>
                <a:ea typeface="方正兰亭刊黑_GBK"/>
                <a:cs typeface="Times New Roman" panose="02020603050405020304" pitchFamily="18" charset="0"/>
              </a:rPr>
              <a:t>、</a:t>
            </a:r>
            <a:r>
              <a:rPr lang="zh-CN" altLang="zh-CN" sz="2000" kern="1000" spc="-30">
                <a:effectLst/>
                <a:ea typeface="方正兰亭刊黑_GBK"/>
                <a:cs typeface="Times New Roman" panose="02020603050405020304" pitchFamily="18" charset="0"/>
              </a:rPr>
              <a:t>事件类型：触发显示信息的事件的类型。</a:t>
            </a:r>
            <a:endParaRPr lang="zh-CN" altLang="zh-CN" sz="2000" kern="1000" spc="-30">
              <a:effectLst/>
              <a:ea typeface="方正兰亭刊黑_GBK"/>
              <a:cs typeface="Times New Roman" panose="02020603050405020304" pitchFamily="18" charset="0"/>
            </a:endParaRPr>
          </a:p>
          <a:p>
            <a:r>
              <a:rPr lang="en-US" altLang="zh-CN" sz="2000" kern="1000" spc="-30">
                <a:effectLst/>
                <a:ea typeface="方正兰亭刊黑_GBK"/>
                <a:cs typeface="Times New Roman" panose="02020603050405020304" pitchFamily="18" charset="0"/>
              </a:rPr>
              <a:t>3</a:t>
            </a:r>
            <a:r>
              <a:rPr lang="zh-CN" altLang="en-US" sz="2000" kern="1000" spc="-30">
                <a:effectLst/>
                <a:ea typeface="方正兰亭刊黑_GBK"/>
                <a:cs typeface="Times New Roman" panose="02020603050405020304" pitchFamily="18" charset="0"/>
              </a:rPr>
              <a:t>、</a:t>
            </a:r>
            <a:r>
              <a:rPr lang="zh-CN" altLang="zh-CN" sz="2000" kern="1000" spc="-30">
                <a:effectLst/>
                <a:ea typeface="方正兰亭刊黑_GBK"/>
                <a:cs typeface="Times New Roman" panose="02020603050405020304" pitchFamily="18" charset="0"/>
              </a:rPr>
              <a:t>鼠标位置：用户点击按钮时鼠标的屏幕坐标。</a:t>
            </a:r>
            <a:endParaRPr lang="en-US" altLang="zh-CN" sz="2000" kern="1000" spc="-30">
              <a:effectLst/>
              <a:ea typeface="方正兰亭刊黑_GBK"/>
              <a:cs typeface="Times New Roman" panose="02020603050405020304" pitchFamily="18" charset="0"/>
            </a:endParaRPr>
          </a:p>
          <a:p>
            <a:r>
              <a:rPr lang="en-US" altLang="zh-CN" sz="2000" kern="1000" spc="-30">
                <a:effectLst/>
                <a:ea typeface="方正兰亭刊黑_GBK"/>
                <a:cs typeface="Times New Roman" panose="02020603050405020304" pitchFamily="18" charset="0"/>
              </a:rPr>
              <a:t>4</a:t>
            </a:r>
            <a:r>
              <a:rPr lang="zh-CN" altLang="en-US" sz="2000" kern="1000" spc="-30">
                <a:effectLst/>
                <a:ea typeface="方正兰亭刊黑_GBK"/>
                <a:cs typeface="Times New Roman" panose="02020603050405020304" pitchFamily="18" charset="0"/>
              </a:rPr>
              <a:t>、</a:t>
            </a:r>
            <a:r>
              <a:rPr lang="zh-CN" altLang="zh-CN" sz="2000" kern="1000" spc="-30">
                <a:effectLst/>
                <a:ea typeface="方正兰亭刊黑_GBK"/>
                <a:cs typeface="Times New Roman" panose="02020603050405020304" pitchFamily="18" charset="0"/>
              </a:rPr>
              <a:t>事件目标：触发事件的元素。</a:t>
            </a:r>
            <a:endParaRPr lang="zh-CN" altLang="zh-CN" sz="2000" kern="1000" spc="-30">
              <a:effectLst/>
              <a:ea typeface="方正兰亭刊黑_GBK"/>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t>课堂练习一</a:t>
            </a:r>
            <a:r>
              <a:rPr lang="en-US" altLang="zh-CN"/>
              <a:t>】</a:t>
            </a:r>
            <a:r>
              <a:rPr lang="zh-CN" altLang="en-US"/>
              <a:t>（参考答案）</a:t>
            </a:r>
            <a:endParaRPr lang="zh-CN" altLang="en-US" dirty="0"/>
          </a:p>
        </p:txBody>
      </p:sp>
      <p:pic>
        <p:nvPicPr>
          <p:cNvPr id="6" name="图片 5"/>
          <p:cNvPicPr>
            <a:picLocks noChangeAspect="1"/>
          </p:cNvPicPr>
          <p:nvPr/>
        </p:nvPicPr>
        <p:blipFill>
          <a:blip r:embed="rId1"/>
          <a:stretch>
            <a:fillRect/>
          </a:stretch>
        </p:blipFill>
        <p:spPr>
          <a:xfrm>
            <a:off x="2540000" y="1229360"/>
            <a:ext cx="6616700" cy="55060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8.1  </a:t>
            </a:r>
            <a:r>
              <a:rPr lang="zh-CN" altLang="en-US" sz="5400"/>
              <a:t>认识事件</a:t>
            </a:r>
            <a:endParaRPr lang="zh-CN" altLang="en-US" sz="5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8.3  </a:t>
            </a:r>
            <a:r>
              <a:rPr lang="zh-CN" altLang="en-US" sz="5400"/>
              <a:t>处理键盘事件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8.3.1 </a:t>
            </a:r>
            <a:r>
              <a:rPr lang="zh-CN" altLang="en-US"/>
              <a:t>键盘</a:t>
            </a:r>
            <a:r>
              <a:rPr lang="zh-CN" altLang="en-US" dirty="0"/>
              <a:t>事件</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0825" y="1393984"/>
            <a:ext cx="2895600" cy="510988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482" y="1799042"/>
            <a:ext cx="3624850" cy="3624850"/>
          </a:xfrm>
          <a:prstGeom prst="rect">
            <a:avLst/>
          </a:prstGeom>
        </p:spPr>
      </p:pic>
      <p:sp>
        <p:nvSpPr>
          <p:cNvPr id="6" name="矩形 5"/>
          <p:cNvSpPr/>
          <p:nvPr/>
        </p:nvSpPr>
        <p:spPr>
          <a:xfrm>
            <a:off x="4706258" y="2445347"/>
            <a:ext cx="2183868" cy="1289905"/>
          </a:xfrm>
          <a:prstGeom prst="rect">
            <a:avLst/>
          </a:prstGeom>
        </p:spPr>
        <p:txBody>
          <a:bodyPr wrap="non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按下</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keydown</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--keypress</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松开</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keyup</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4317849" y="1466280"/>
            <a:ext cx="3513209" cy="66552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rPr>
              <a:t>按键包括哪些动作？</a:t>
            </a:r>
            <a:endPar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8" name="圆角矩形标注 7"/>
          <p:cNvSpPr/>
          <p:nvPr/>
        </p:nvSpPr>
        <p:spPr>
          <a:xfrm>
            <a:off x="5475843" y="4513216"/>
            <a:ext cx="1687285" cy="584815"/>
          </a:xfrm>
          <a:prstGeom prst="wedgeRoundRectCallout">
            <a:avLst>
              <a:gd name="adj1" fmla="val 26264"/>
              <a:gd name="adj2" fmla="val -70132"/>
              <a:gd name="adj3" fmla="val 16667"/>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键盘事件</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up)">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57200" indent="-457200">
              <a:buFont typeface="Wingdings" panose="05000000000000000000" pitchFamily="2" charset="2"/>
              <a:buChar char="n"/>
            </a:pPr>
            <a:r>
              <a:rPr lang="en-US" altLang="zh-CN" dirty="0" err="1"/>
              <a:t>onkeypress</a:t>
            </a:r>
            <a:r>
              <a:rPr lang="en-US" altLang="zh-CN" dirty="0"/>
              <a:t>——</a:t>
            </a:r>
            <a:r>
              <a:rPr lang="zh-CN" altLang="en-US" dirty="0"/>
              <a:t>键盘上某个键被按下时触发的事件，一般用于单键操作</a:t>
            </a:r>
            <a:endParaRPr lang="zh-CN" altLang="en-US" dirty="0"/>
          </a:p>
          <a:p>
            <a:pPr marL="457200" indent="-457200">
              <a:buFont typeface="Wingdings" panose="05000000000000000000" pitchFamily="2" charset="2"/>
              <a:buChar char="n"/>
            </a:pPr>
            <a:r>
              <a:rPr lang="en-US" altLang="zh-CN" dirty="0" err="1"/>
              <a:t>onkeydown</a:t>
            </a:r>
            <a:r>
              <a:rPr lang="en-US" altLang="zh-CN" dirty="0"/>
              <a:t>——</a:t>
            </a:r>
            <a:r>
              <a:rPr lang="zh-CN" altLang="en-US" dirty="0"/>
              <a:t>键盘上某个键被按下时触发的事件，一般用于组合键操作</a:t>
            </a:r>
            <a:endParaRPr lang="zh-CN" altLang="en-US" dirty="0"/>
          </a:p>
          <a:p>
            <a:pPr marL="457200" indent="-457200">
              <a:buFont typeface="Wingdings" panose="05000000000000000000" pitchFamily="2" charset="2"/>
              <a:buChar char="n"/>
            </a:pPr>
            <a:r>
              <a:rPr lang="en-US" altLang="zh-CN" dirty="0" err="1"/>
              <a:t>onkeyup</a:t>
            </a:r>
            <a:r>
              <a:rPr lang="en-US" altLang="zh-CN" dirty="0"/>
              <a:t>——</a:t>
            </a:r>
            <a:r>
              <a:rPr lang="zh-CN" altLang="en-US" dirty="0"/>
              <a:t>键盘上某个键被按下后松开触发的事件，一般用于组合键操作</a:t>
            </a:r>
            <a:endParaRPr lang="zh-CN" altLang="en-US" dirty="0"/>
          </a:p>
        </p:txBody>
      </p:sp>
      <p:sp>
        <p:nvSpPr>
          <p:cNvPr id="3" name="标题 2"/>
          <p:cNvSpPr>
            <a:spLocks noGrp="1"/>
          </p:cNvSpPr>
          <p:nvPr>
            <p:ph type="title"/>
          </p:nvPr>
        </p:nvSpPr>
        <p:spPr/>
        <p:txBody>
          <a:bodyPr/>
          <a:lstStyle/>
          <a:p>
            <a:r>
              <a:rPr lang="zh-CN" altLang="en-US" dirty="0"/>
              <a:t>键盘事件</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       处理键盘事件时，经常需要获取键盘按键的键值，实现一些与键盘相关的特效，如键盘的方向键操作。键盘事件的常用属性如表所示。</a:t>
            </a:r>
            <a:endParaRPr lang="zh-CN" altLang="en-US" dirty="0"/>
          </a:p>
        </p:txBody>
      </p:sp>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pic>
        <p:nvPicPr>
          <p:cNvPr id="5" name="图片 4"/>
          <p:cNvPicPr>
            <a:picLocks noChangeAspect="1"/>
          </p:cNvPicPr>
          <p:nvPr/>
        </p:nvPicPr>
        <p:blipFill>
          <a:blip r:embed="rId1"/>
          <a:stretch>
            <a:fillRect/>
          </a:stretch>
        </p:blipFill>
        <p:spPr>
          <a:xfrm>
            <a:off x="805726" y="3148012"/>
            <a:ext cx="10580547" cy="288448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       键盘上的按键分为字符键（</a:t>
            </a:r>
            <a:r>
              <a:rPr lang="en-US" altLang="zh-CN"/>
              <a:t>A</a:t>
            </a:r>
            <a:r>
              <a:rPr lang="zh-CN" altLang="en-US"/>
              <a:t>～</a:t>
            </a:r>
            <a:r>
              <a:rPr lang="en-US" altLang="zh-CN"/>
              <a:t>Z</a:t>
            </a:r>
            <a:r>
              <a:rPr lang="zh-CN" altLang="en-US"/>
              <a:t>、</a:t>
            </a:r>
            <a:r>
              <a:rPr lang="en-US" altLang="zh-CN"/>
              <a:t>a</a:t>
            </a:r>
            <a:r>
              <a:rPr lang="zh-CN" altLang="en-US"/>
              <a:t>～</a:t>
            </a:r>
            <a:r>
              <a:rPr lang="en-US" altLang="zh-CN"/>
              <a:t>z</a:t>
            </a:r>
            <a:r>
              <a:rPr lang="zh-CN" altLang="en-US"/>
              <a:t>、主键盘数字键</a:t>
            </a:r>
            <a:r>
              <a:rPr lang="en-US" altLang="zh-CN"/>
              <a:t>0</a:t>
            </a:r>
            <a:r>
              <a:rPr lang="zh-CN" altLang="en-US"/>
              <a:t>～</a:t>
            </a:r>
            <a:r>
              <a:rPr lang="en-US" altLang="zh-CN"/>
              <a:t>9</a:t>
            </a:r>
            <a:r>
              <a:rPr lang="zh-CN" altLang="en-US"/>
              <a:t>、小键盘数字键</a:t>
            </a:r>
            <a:r>
              <a:rPr lang="en-US" altLang="zh-CN"/>
              <a:t>0</a:t>
            </a:r>
            <a:r>
              <a:rPr lang="zh-CN" altLang="en-US"/>
              <a:t>～</a:t>
            </a:r>
            <a:r>
              <a:rPr lang="en-US" altLang="zh-CN"/>
              <a:t>9</a:t>
            </a:r>
            <a:r>
              <a:rPr lang="zh-CN" altLang="en-US"/>
              <a:t>）、功能键（</a:t>
            </a:r>
            <a:r>
              <a:rPr lang="en-US" altLang="zh-CN"/>
              <a:t>F1</a:t>
            </a:r>
            <a:r>
              <a:rPr lang="zh-CN" altLang="en-US"/>
              <a:t>～</a:t>
            </a:r>
            <a:r>
              <a:rPr lang="en-US" altLang="zh-CN"/>
              <a:t>F12</a:t>
            </a:r>
            <a:r>
              <a:rPr lang="zh-CN" altLang="en-US"/>
              <a:t>）、控制键（</a:t>
            </a:r>
            <a:r>
              <a:rPr lang="en-US" altLang="zh-CN"/>
              <a:t>Esc</a:t>
            </a:r>
            <a:r>
              <a:rPr lang="zh-CN" altLang="en-US"/>
              <a:t>、</a:t>
            </a:r>
            <a:r>
              <a:rPr lang="en-US" altLang="zh-CN"/>
              <a:t>Tab</a:t>
            </a:r>
            <a:r>
              <a:rPr lang="zh-CN" altLang="en-US"/>
              <a:t>、</a:t>
            </a:r>
            <a:r>
              <a:rPr lang="en-US" altLang="zh-CN"/>
              <a:t>Caps Lock</a:t>
            </a:r>
            <a:r>
              <a:rPr lang="zh-CN" altLang="en-US"/>
              <a:t>、</a:t>
            </a:r>
            <a:r>
              <a:rPr lang="en-US" altLang="zh-CN"/>
              <a:t>Shift</a:t>
            </a:r>
            <a:r>
              <a:rPr lang="zh-CN" altLang="en-US"/>
              <a:t>、</a:t>
            </a:r>
            <a:r>
              <a:rPr lang="en-US" altLang="zh-CN"/>
              <a:t>Ctrl</a:t>
            </a:r>
            <a:r>
              <a:rPr lang="zh-CN" altLang="en-US"/>
              <a:t>、</a:t>
            </a:r>
            <a:r>
              <a:rPr lang="en-US" altLang="zh-CN"/>
              <a:t>Alt</a:t>
            </a:r>
            <a:r>
              <a:rPr lang="zh-CN" altLang="en-US"/>
              <a:t>、</a:t>
            </a:r>
            <a:r>
              <a:rPr lang="en-US" altLang="zh-CN"/>
              <a:t>Enter</a:t>
            </a:r>
            <a:r>
              <a:rPr lang="zh-CN" altLang="en-US"/>
              <a:t>等）。在键盘事件处理程序中，使用</a:t>
            </a:r>
            <a:r>
              <a:rPr lang="en-US" altLang="zh-CN"/>
              <a:t>Event</a:t>
            </a:r>
            <a:r>
              <a:rPr lang="zh-CN" altLang="en-US"/>
              <a:t>对象的</a:t>
            </a:r>
            <a:r>
              <a:rPr lang="en-US" altLang="zh-CN"/>
              <a:t>keyCode</a:t>
            </a:r>
            <a:r>
              <a:rPr lang="zh-CN" altLang="en-US"/>
              <a:t>属性可以识别用户按下哪个键，该属性值等于用户按下的键对应的</a:t>
            </a:r>
            <a:r>
              <a:rPr lang="en-US" altLang="zh-CN"/>
              <a:t>Unicode</a:t>
            </a:r>
            <a:r>
              <a:rPr lang="zh-CN" altLang="en-US"/>
              <a:t>值。下面分别通过表</a:t>
            </a:r>
            <a:r>
              <a:rPr lang="en-US" altLang="zh-CN"/>
              <a:t>8-5</a:t>
            </a:r>
            <a:r>
              <a:rPr lang="zh-CN" altLang="en-US"/>
              <a:t>、表</a:t>
            </a:r>
            <a:r>
              <a:rPr lang="en-US" altLang="zh-CN"/>
              <a:t>8-6</a:t>
            </a:r>
            <a:r>
              <a:rPr lang="zh-CN" altLang="en-US"/>
              <a:t>介绍键盘的</a:t>
            </a:r>
            <a:r>
              <a:rPr lang="en-US" altLang="zh-CN"/>
              <a:t>Unicode</a:t>
            </a:r>
            <a:r>
              <a:rPr lang="zh-CN" altLang="en-US"/>
              <a:t>值。</a:t>
            </a:r>
            <a:endParaRPr lang="zh-CN" altLang="en-US" dirty="0"/>
          </a:p>
        </p:txBody>
      </p:sp>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1559003" y="1174109"/>
            <a:ext cx="8367579" cy="5426075"/>
          </a:xfrm>
        </p:spPr>
      </p:pic>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pic>
        <p:nvPicPr>
          <p:cNvPr id="7" name="图片 6"/>
          <p:cNvPicPr>
            <a:picLocks noChangeAspect="1"/>
          </p:cNvPicPr>
          <p:nvPr/>
        </p:nvPicPr>
        <p:blipFill>
          <a:blip r:embed="rId1"/>
          <a:stretch>
            <a:fillRect/>
          </a:stretch>
        </p:blipFill>
        <p:spPr>
          <a:xfrm>
            <a:off x="1133474" y="1079500"/>
            <a:ext cx="9506773" cy="4699000"/>
          </a:xfrm>
          <a:prstGeom prst="rect">
            <a:avLst/>
          </a:prstGeom>
        </p:spPr>
      </p:pic>
      <p:pic>
        <p:nvPicPr>
          <p:cNvPr id="8" name="图片 7"/>
          <p:cNvPicPr>
            <a:picLocks noChangeAspect="1"/>
          </p:cNvPicPr>
          <p:nvPr/>
        </p:nvPicPr>
        <p:blipFill>
          <a:blip r:embed="rId2"/>
          <a:stretch>
            <a:fillRect/>
          </a:stretch>
        </p:blipFill>
        <p:spPr>
          <a:xfrm>
            <a:off x="1488253" y="5778500"/>
            <a:ext cx="8382000" cy="9239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8.3.2  </a:t>
            </a:r>
            <a:r>
              <a:rPr lang="zh-CN" altLang="en-US"/>
              <a:t>处理键盘事件</a:t>
            </a:r>
            <a:endParaRPr lang="zh-CN" altLang="en-US" dirty="0"/>
          </a:p>
        </p:txBody>
      </p:sp>
      <p:sp>
        <p:nvSpPr>
          <p:cNvPr id="8" name="文本框 7"/>
          <p:cNvSpPr txBox="1"/>
          <p:nvPr/>
        </p:nvSpPr>
        <p:spPr>
          <a:xfrm>
            <a:off x="514350" y="1842006"/>
            <a:ext cx="10858500" cy="2797048"/>
          </a:xfrm>
          <a:prstGeom prst="rect">
            <a:avLst/>
          </a:prstGeom>
          <a:noFill/>
        </p:spPr>
        <p:txBody>
          <a:bodyPr wrap="square">
            <a:spAutoFit/>
          </a:bodyPr>
          <a:lstStyle/>
          <a:p>
            <a:pPr indent="254000">
              <a:lnSpc>
                <a:spcPct val="150000"/>
              </a:lnSpc>
            </a:pP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触发</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onkeypress</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onkeydown</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onkeyup</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这</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个事件，主要遵循如下规则。</a:t>
            </a:r>
            <a:endPar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当按下一次字符键时，依次</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触发 </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onkeydown</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onkeypress</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onkeyup </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事件。</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若按下不放，则持续触发 </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onkeydown </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和 </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onkeypress </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事件。</a:t>
            </a:r>
            <a:endPar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当按下一次非字符键（功能键和控制键）时，依次</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触发 </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onkeydown</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onkeyup </a:t>
            </a:r>
            <a:r>
              <a:rPr lang="zh-CN" altLang="zh-CN" sz="2400"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事件</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。若按下不放，则持续触发 </a:t>
            </a:r>
            <a:r>
              <a:rPr lang="en-US"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onkeydown </a:t>
            </a:r>
            <a:r>
              <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rPr>
              <a:t>事件。</a:t>
            </a:r>
            <a:endParaRPr lang="zh-CN" alt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处理字符键</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25214" y="2080396"/>
            <a:ext cx="3624850" cy="3624850"/>
          </a:xfrm>
          <a:prstGeom prst="rect">
            <a:avLst/>
          </a:prstGeom>
        </p:spPr>
      </p:pic>
      <p:sp>
        <p:nvSpPr>
          <p:cNvPr id="6" name="矩形 5"/>
          <p:cNvSpPr/>
          <p:nvPr/>
        </p:nvSpPr>
        <p:spPr>
          <a:xfrm>
            <a:off x="1948990" y="2726701"/>
            <a:ext cx="2183868" cy="1289905"/>
          </a:xfrm>
          <a:prstGeom prst="rect">
            <a:avLst/>
          </a:prstGeom>
        </p:spPr>
        <p:txBody>
          <a:bodyPr wrap="non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按下</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keydown</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--keypress</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松开</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keyup</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1560581" y="1747634"/>
            <a:ext cx="3513209" cy="66552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rPr>
              <a:t>按键包括哪些动作？</a:t>
            </a:r>
            <a:endPar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up)">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处理字符键</a:t>
            </a:r>
            <a:endParaRPr lang="zh-CN" altLang="en-US" dirty="0"/>
          </a:p>
        </p:txBody>
      </p:sp>
      <p:grpSp>
        <p:nvGrpSpPr>
          <p:cNvPr id="4" name="组合 3"/>
          <p:cNvGrpSpPr/>
          <p:nvPr/>
        </p:nvGrpSpPr>
        <p:grpSpPr>
          <a:xfrm>
            <a:off x="5121170" y="2763766"/>
            <a:ext cx="2453730" cy="1436772"/>
            <a:chOff x="8608937" y="2736805"/>
            <a:chExt cx="2453730" cy="1436772"/>
          </a:xfrm>
        </p:grpSpPr>
        <p:cxnSp>
          <p:nvCxnSpPr>
            <p:cNvPr id="5" name="直接箭头连接符 4"/>
            <p:cNvCxnSpPr/>
            <p:nvPr/>
          </p:nvCxnSpPr>
          <p:spPr>
            <a:xfrm flipH="1" flipV="1">
              <a:off x="8673380" y="2736805"/>
              <a:ext cx="783503" cy="726470"/>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8608937" y="3469675"/>
              <a:ext cx="851407" cy="21780"/>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8630545" y="3463276"/>
              <a:ext cx="826340" cy="710301"/>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9478491" y="3124465"/>
              <a:ext cx="1584176" cy="632484"/>
            </a:xfrm>
            <a:prstGeom prst="roundRect">
              <a:avLst>
                <a:gd name="adj" fmla="val 7689"/>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字符键</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组合 8"/>
          <p:cNvGrpSpPr/>
          <p:nvPr/>
        </p:nvGrpSpPr>
        <p:grpSpPr>
          <a:xfrm>
            <a:off x="2147262" y="1676693"/>
            <a:ext cx="2995515" cy="2811366"/>
            <a:chOff x="529982" y="2496890"/>
            <a:chExt cx="2606592" cy="2069694"/>
          </a:xfrm>
        </p:grpSpPr>
        <p:sp>
          <p:nvSpPr>
            <p:cNvPr id="10" name="矩形 9"/>
            <p:cNvSpPr/>
            <p:nvPr/>
          </p:nvSpPr>
          <p:spPr>
            <a:xfrm>
              <a:off x="529983" y="2654656"/>
              <a:ext cx="2590799" cy="1911928"/>
            </a:xfrm>
            <a:prstGeom prst="rect">
              <a:avLst/>
            </a:prstGeom>
            <a:solidFill>
              <a:schemeClr val="bg1">
                <a:lumMod val="85000"/>
              </a:schemeClr>
            </a:solidFill>
            <a:ln>
              <a:solidFill>
                <a:srgbClr val="013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按下</a:t>
              </a:r>
              <a:r>
                <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1200" cap="none" spc="0" normalizeH="0" baseline="0" noProof="0" dirty="0" err="1">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keydown</a:t>
              </a:r>
              <a:endPar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按住</a:t>
              </a:r>
              <a:r>
                <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--keypress</a:t>
              </a:r>
              <a:endPar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松开</a:t>
              </a:r>
              <a:r>
                <a:rPr kumimoji="0" lang="en-US" altLang="zh-CN"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1200" cap="none" spc="0" normalizeH="0" baseline="0" noProof="0" dirty="0" err="1">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keyup</a:t>
              </a:r>
              <a:endParaRPr kumimoji="0" lang="zh-CN" altLang="en-US" sz="2800" b="0"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29982" y="2496890"/>
              <a:ext cx="2606592" cy="582639"/>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键盘事件</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fontScale="92500"/>
          </a:bodyPr>
          <a:lstStyle/>
          <a:p>
            <a:pPr algn="just">
              <a:lnSpc>
                <a:spcPct val="150000"/>
              </a:lnSpc>
            </a:pPr>
            <a:r>
              <a:rPr lang="zh-CN" altLang="en-US" dirty="0"/>
              <a:t>        事件是指在页面上与用户进行交互时发生的操作，主要包括用户动作和状态变化。</a:t>
            </a:r>
            <a:endParaRPr lang="zh-CN" altLang="en-US" dirty="0"/>
          </a:p>
          <a:p>
            <a:pPr marL="457200" indent="-457200" algn="just">
              <a:lnSpc>
                <a:spcPct val="150000"/>
              </a:lnSpc>
              <a:buFont typeface="Wingdings" panose="05000000000000000000" pitchFamily="2" charset="2"/>
              <a:buChar char="n"/>
            </a:pPr>
            <a:r>
              <a:rPr lang="zh-CN" altLang="en-US" b="1" dirty="0">
                <a:solidFill>
                  <a:schemeClr val="accent2">
                    <a:lumMod val="75000"/>
                  </a:schemeClr>
                </a:solidFill>
              </a:rPr>
              <a:t>用户动作：</a:t>
            </a:r>
            <a:r>
              <a:rPr lang="zh-CN" altLang="en-US" dirty="0"/>
              <a:t>用户对页面的鼠标或键盘操作。例如，</a:t>
            </a:r>
            <a:r>
              <a:rPr lang="en-US" altLang="zh-CN" dirty="0"/>
              <a:t>click</a:t>
            </a:r>
            <a:r>
              <a:rPr lang="zh-CN" altLang="en-US" dirty="0"/>
              <a:t>、</a:t>
            </a:r>
            <a:r>
              <a:rPr lang="en-US" altLang="zh-CN" dirty="0" err="1"/>
              <a:t>keydown</a:t>
            </a:r>
            <a:r>
              <a:rPr lang="zh-CN" altLang="en-US" dirty="0"/>
              <a:t>等。</a:t>
            </a:r>
            <a:endParaRPr lang="zh-CN" altLang="en-US" dirty="0"/>
          </a:p>
          <a:p>
            <a:pPr marL="457200" indent="-457200" algn="just">
              <a:lnSpc>
                <a:spcPct val="150000"/>
              </a:lnSpc>
              <a:buFont typeface="Wingdings" panose="05000000000000000000" pitchFamily="2" charset="2"/>
              <a:buChar char="n"/>
            </a:pPr>
            <a:r>
              <a:rPr lang="zh-CN" altLang="en-US" b="1" dirty="0">
                <a:solidFill>
                  <a:schemeClr val="accent2">
                    <a:lumMod val="75000"/>
                  </a:schemeClr>
                </a:solidFill>
              </a:rPr>
              <a:t>状态变化：</a:t>
            </a:r>
            <a:r>
              <a:rPr lang="zh-CN" altLang="en-US" dirty="0"/>
              <a:t>页面的状态发生变化。例如，</a:t>
            </a:r>
            <a:r>
              <a:rPr lang="en-US" altLang="zh-CN" dirty="0"/>
              <a:t>load</a:t>
            </a:r>
            <a:r>
              <a:rPr lang="zh-CN" altLang="en-US" dirty="0"/>
              <a:t>、</a:t>
            </a:r>
            <a:r>
              <a:rPr lang="en-US" altLang="zh-CN" dirty="0"/>
              <a:t>resize</a:t>
            </a:r>
            <a:r>
              <a:rPr lang="zh-CN" altLang="en-US" dirty="0"/>
              <a:t>、</a:t>
            </a:r>
            <a:r>
              <a:rPr lang="en-US" altLang="zh-CN" dirty="0"/>
              <a:t>change </a:t>
            </a:r>
            <a:r>
              <a:rPr lang="zh-CN" altLang="en-US" dirty="0"/>
              <a:t>等。</a:t>
            </a:r>
            <a:endParaRPr lang="zh-CN" altLang="en-US" dirty="0"/>
          </a:p>
          <a:p>
            <a:pPr algn="just">
              <a:lnSpc>
                <a:spcPct val="150000"/>
              </a:lnSpc>
            </a:pPr>
            <a:r>
              <a:rPr lang="zh-CN" altLang="en-US" dirty="0"/>
              <a:t>       例如，当用户单击一个超链接或按钮时就会触发单击事件；当浏览器载入一个页面时，会触发载入事件；当用户调整窗口大小的时候，会触发改变窗口大小事件。</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dirty="0"/>
              <a:t>事件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处理字符键</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7334" y="1758936"/>
            <a:ext cx="5555340" cy="3155539"/>
          </a:xfrm>
          <a:prstGeom prst="rect">
            <a:avLst/>
          </a:prstGeom>
        </p:spPr>
      </p:pic>
      <p:pic>
        <p:nvPicPr>
          <p:cNvPr id="6" name="图片 5"/>
          <p:cNvPicPr>
            <a:picLocks noChangeAspect="1"/>
          </p:cNvPicPr>
          <p:nvPr/>
        </p:nvPicPr>
        <p:blipFill>
          <a:blip r:embed="rId2"/>
          <a:stretch>
            <a:fillRect/>
          </a:stretch>
        </p:blipFill>
        <p:spPr>
          <a:xfrm>
            <a:off x="5487649" y="1414976"/>
            <a:ext cx="4709185" cy="3749158"/>
          </a:xfrm>
          <a:prstGeom prst="rect">
            <a:avLst/>
          </a:prstGeom>
        </p:spPr>
      </p:pic>
      <p:grpSp>
        <p:nvGrpSpPr>
          <p:cNvPr id="7" name="组合 6"/>
          <p:cNvGrpSpPr/>
          <p:nvPr/>
        </p:nvGrpSpPr>
        <p:grpSpPr>
          <a:xfrm>
            <a:off x="8505295" y="1647440"/>
            <a:ext cx="1881084" cy="1604066"/>
            <a:chOff x="3411353" y="2049815"/>
            <a:chExt cx="1881084" cy="1604066"/>
          </a:xfrm>
        </p:grpSpPr>
        <p:sp>
          <p:nvSpPr>
            <p:cNvPr id="8" name="右大括号 7"/>
            <p:cNvSpPr/>
            <p:nvPr/>
          </p:nvSpPr>
          <p:spPr>
            <a:xfrm>
              <a:off x="3411353" y="2049815"/>
              <a:ext cx="452582" cy="1604066"/>
            </a:xfrm>
            <a:prstGeom prst="rightBrace">
              <a:avLst/>
            </a:prstGeom>
            <a:ln w="5715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 name="圆角矩形 8"/>
            <p:cNvSpPr/>
            <p:nvPr/>
          </p:nvSpPr>
          <p:spPr>
            <a:xfrm>
              <a:off x="4060484" y="2554756"/>
              <a:ext cx="1231953" cy="66552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按下</a:t>
              </a:r>
              <a:r>
                <a:rPr kumimoji="0" lang="en-US" altLang="zh-CN"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a</a:t>
              </a:r>
              <a:endParaRPr kumimoji="0" lang="zh-CN" altLang="en-US"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p:txBody>
        </p:sp>
      </p:grpSp>
      <p:grpSp>
        <p:nvGrpSpPr>
          <p:cNvPr id="10" name="组合 9"/>
          <p:cNvGrpSpPr/>
          <p:nvPr/>
        </p:nvGrpSpPr>
        <p:grpSpPr>
          <a:xfrm>
            <a:off x="8486689" y="3507531"/>
            <a:ext cx="1881084" cy="1604066"/>
            <a:chOff x="3411353" y="2049815"/>
            <a:chExt cx="1881084" cy="1604066"/>
          </a:xfrm>
        </p:grpSpPr>
        <p:sp>
          <p:nvSpPr>
            <p:cNvPr id="11" name="右大括号 10"/>
            <p:cNvSpPr/>
            <p:nvPr/>
          </p:nvSpPr>
          <p:spPr>
            <a:xfrm>
              <a:off x="3411353" y="2049815"/>
              <a:ext cx="452582" cy="1604066"/>
            </a:xfrm>
            <a:prstGeom prst="rightBrace">
              <a:avLst/>
            </a:prstGeom>
            <a:ln w="5715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 name="圆角矩形 11"/>
            <p:cNvSpPr/>
            <p:nvPr/>
          </p:nvSpPr>
          <p:spPr>
            <a:xfrm>
              <a:off x="4060484" y="2554756"/>
              <a:ext cx="1231953" cy="66552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按下</a:t>
              </a:r>
              <a:r>
                <a:rPr kumimoji="0" lang="en-US" altLang="zh-CN"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A</a:t>
              </a:r>
              <a:endParaRPr kumimoji="0" lang="zh-CN" altLang="en-US" sz="2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p:txBody>
        </p:sp>
      </p:grpSp>
      <p:cxnSp>
        <p:nvCxnSpPr>
          <p:cNvPr id="13" name="直接连接符 12"/>
          <p:cNvCxnSpPr/>
          <p:nvPr/>
        </p:nvCxnSpPr>
        <p:spPr>
          <a:xfrm>
            <a:off x="6146887" y="2076181"/>
            <a:ext cx="19765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146887" y="3851121"/>
            <a:ext cx="19765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959834" y="5258435"/>
            <a:ext cx="2017742" cy="1226844"/>
          </a:xfrm>
          <a:prstGeom prst="roundRect">
            <a:avLst/>
          </a:prstGeom>
          <a:solidFill>
            <a:srgbClr val="01367A"/>
          </a:solidFill>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white"/>
                </a:solidFill>
                <a:effectLst/>
                <a:uLnTx/>
                <a:uFillTx/>
                <a:latin typeface="等线 Light" panose="02010600030101010101" charset="-122"/>
                <a:ea typeface="等线 Light" panose="02010600030101010101" charset="-122"/>
                <a:cs typeface="+mn-cs"/>
              </a:rPr>
              <a:t>keydown</a:t>
            </a:r>
            <a:endParaRPr kumimoji="0" lang="en-US" altLang="zh-CN" sz="1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white"/>
                </a:solidFill>
                <a:effectLst/>
                <a:uLnTx/>
                <a:uFillTx/>
                <a:latin typeface="等线 Light" panose="02010600030101010101" charset="-122"/>
                <a:ea typeface="等线 Light" panose="02010600030101010101" charset="-122"/>
                <a:cs typeface="+mn-cs"/>
              </a:rPr>
              <a:t>keyup</a:t>
            </a:r>
            <a:endParaRPr kumimoji="0" lang="en-US" altLang="zh-CN" sz="1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rPr>
              <a:t>只返回大写</a:t>
            </a:r>
            <a:endParaRPr kumimoji="0" lang="zh-CN" altLang="en-US" sz="1800" b="1" i="0" u="none" strike="noStrike" kern="1200" cap="none" spc="0" normalizeH="0" baseline="0" noProof="0" dirty="0">
              <a:ln>
                <a:noFill/>
              </a:ln>
              <a:solidFill>
                <a:prstClr val="white"/>
              </a:solidFill>
              <a:effectLst/>
              <a:uLnTx/>
              <a:uFillTx/>
              <a:latin typeface="等线 Light" panose="02010600030101010101" charset="-122"/>
              <a:ea typeface="等线 Light" panose="02010600030101010101" charset="-122"/>
              <a:cs typeface="+mn-cs"/>
            </a:endParaRPr>
          </a:p>
        </p:txBody>
      </p:sp>
      <p:sp>
        <p:nvSpPr>
          <p:cNvPr id="16" name="圆角矩形 15"/>
          <p:cNvSpPr/>
          <p:nvPr/>
        </p:nvSpPr>
        <p:spPr>
          <a:xfrm>
            <a:off x="7594310" y="5607087"/>
            <a:ext cx="3638419" cy="665524"/>
          </a:xfrm>
          <a:prstGeom prst="roundRect">
            <a:avLst/>
          </a:prstGeom>
          <a:solidFill>
            <a:srgbClr val="01367A"/>
          </a:solidFill>
          <a:ln>
            <a:solidFill>
              <a:srgbClr val="01367A"/>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keypress</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区分大小写</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16"/>
          <p:cNvSpPr/>
          <p:nvPr/>
        </p:nvSpPr>
        <p:spPr>
          <a:xfrm>
            <a:off x="7449868" y="5520998"/>
            <a:ext cx="3927304" cy="83770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3.75E-6 2.22222E-6 L 0.00052 0.17153 " pathEditMode="relative" rAng="0" ptsTypes="AA">
                                      <p:cBhvr>
                                        <p:cTn id="21" dur="2000" fill="hold"/>
                                        <p:tgtEl>
                                          <p:spTgt spid="13"/>
                                        </p:tgtEl>
                                        <p:attrNameLst>
                                          <p:attrName>ppt_x</p:attrName>
                                          <p:attrName>ppt_y</p:attrName>
                                        </p:attrNameLst>
                                      </p:cBhvr>
                                      <p:rCtr x="26" y="8565"/>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3.75E-6 -4.07407E-6 L -0.00482 0.1838 " pathEditMode="relative" rAng="0" ptsTypes="AA">
                                      <p:cBhvr>
                                        <p:cTn id="30" dur="2000" fill="hold"/>
                                        <p:tgtEl>
                                          <p:spTgt spid="14"/>
                                        </p:tgtEl>
                                        <p:attrNameLst>
                                          <p:attrName>ppt_x</p:attrName>
                                          <p:attrName>ppt_y</p:attrName>
                                        </p:attrNameLst>
                                      </p:cBhvr>
                                      <p:rCtr x="-247" y="9190"/>
                                    </p:animMotion>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heel(1)">
                                      <p:cBhvr>
                                        <p:cTn id="4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处理字符键</a:t>
            </a:r>
            <a:endParaRPr lang="zh-CN" altLang="en-US" dirty="0"/>
          </a:p>
        </p:txBody>
      </p:sp>
      <p:sp>
        <p:nvSpPr>
          <p:cNvPr id="5" name="矩形 4"/>
          <p:cNvSpPr/>
          <p:nvPr/>
        </p:nvSpPr>
        <p:spPr>
          <a:xfrm>
            <a:off x="838200" y="1416462"/>
            <a:ext cx="10480430" cy="27970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当</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按下</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键时，</a:t>
            </a:r>
            <a:r>
              <a:rPr kumimoji="0" lang="zh-CN" altLang="en-US"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按照</a:t>
            </a:r>
            <a:r>
              <a:rPr kumimoji="0" lang="en-US" altLang="zh-CN" sz="2400" b="0" i="0" u="none" strike="noStrike" kern="1200" cap="none" spc="0" normalizeH="0" baseline="0" noProof="0" dirty="0" err="1">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keydown</a:t>
            </a:r>
            <a:r>
              <a:rPr kumimoji="0" lang="zh-CN" altLang="en-US"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keypress</a:t>
            </a:r>
            <a:r>
              <a:rPr kumimoji="0" lang="zh-CN" altLang="en-US"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err="1">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keyup</a:t>
            </a:r>
            <a:r>
              <a:rPr kumimoji="0" lang="zh-CN" altLang="en-US" sz="24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的过程执行</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，而不是按照代码所写的触发顺序执行，显示结果如图所示</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同时</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需要注意的是，</a:t>
            </a: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keydown</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keyup</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中得到的是</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键的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Unicode</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值</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65</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keypress</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中得到的是</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键的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Unicode</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值</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p:nvPr/>
        </p:nvPicPr>
        <p:blipFill>
          <a:blip r:embed="rId1"/>
          <a:stretch>
            <a:fillRect/>
          </a:stretch>
        </p:blipFill>
        <p:spPr>
          <a:xfrm>
            <a:off x="3703710" y="3823505"/>
            <a:ext cx="4891649" cy="257729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6903" y="1126562"/>
            <a:ext cx="10805108" cy="4916799"/>
          </a:xfrm>
        </p:spPr>
        <p:txBody>
          <a:bodyPr/>
          <a:lstStyle/>
          <a:p>
            <a:r>
              <a:rPr lang="zh-CN" altLang="en-US"/>
              <a:t>      当</a:t>
            </a:r>
            <a:r>
              <a:rPr lang="zh-CN" altLang="en-US" dirty="0"/>
              <a:t>我们按下</a:t>
            </a:r>
            <a:r>
              <a:rPr lang="en-US" altLang="zh-CN" dirty="0"/>
              <a:t>A</a:t>
            </a:r>
            <a:r>
              <a:rPr lang="zh-CN" altLang="en-US" dirty="0"/>
              <a:t>键时，同样不管代码中的触发顺序，显示结果如图所示，</a:t>
            </a:r>
            <a:r>
              <a:rPr lang="zh-CN" altLang="en-US" dirty="0">
                <a:solidFill>
                  <a:schemeClr val="accent2">
                    <a:lumMod val="75000"/>
                  </a:schemeClr>
                </a:solidFill>
              </a:rPr>
              <a:t>按照</a:t>
            </a:r>
            <a:r>
              <a:rPr lang="en-US" altLang="zh-CN" dirty="0" err="1">
                <a:solidFill>
                  <a:schemeClr val="accent2">
                    <a:lumMod val="75000"/>
                  </a:schemeClr>
                </a:solidFill>
              </a:rPr>
              <a:t>keydown</a:t>
            </a:r>
            <a:r>
              <a:rPr lang="zh-CN" altLang="en-US" dirty="0">
                <a:solidFill>
                  <a:schemeClr val="accent2">
                    <a:lumMod val="75000"/>
                  </a:schemeClr>
                </a:solidFill>
              </a:rPr>
              <a:t>、</a:t>
            </a:r>
            <a:r>
              <a:rPr lang="en-US" altLang="zh-CN" dirty="0">
                <a:solidFill>
                  <a:schemeClr val="accent2">
                    <a:lumMod val="75000"/>
                  </a:schemeClr>
                </a:solidFill>
              </a:rPr>
              <a:t>keypress</a:t>
            </a:r>
            <a:r>
              <a:rPr lang="zh-CN" altLang="en-US" dirty="0">
                <a:solidFill>
                  <a:schemeClr val="accent2">
                    <a:lumMod val="75000"/>
                  </a:schemeClr>
                </a:solidFill>
              </a:rPr>
              <a:t>、</a:t>
            </a:r>
            <a:r>
              <a:rPr lang="en-US" altLang="zh-CN" dirty="0" err="1">
                <a:solidFill>
                  <a:schemeClr val="accent2">
                    <a:lumMod val="75000"/>
                  </a:schemeClr>
                </a:solidFill>
              </a:rPr>
              <a:t>keyup</a:t>
            </a:r>
            <a:r>
              <a:rPr lang="zh-CN" altLang="en-US" dirty="0">
                <a:solidFill>
                  <a:schemeClr val="accent2">
                    <a:lumMod val="75000"/>
                  </a:schemeClr>
                </a:solidFill>
              </a:rPr>
              <a:t>的过程执行</a:t>
            </a:r>
            <a:r>
              <a:rPr lang="zh-CN" altLang="en-US" dirty="0"/>
              <a:t>。</a:t>
            </a:r>
            <a:endParaRPr lang="en-US" altLang="zh-CN" dirty="0"/>
          </a:p>
          <a:p>
            <a:r>
              <a:rPr lang="zh-CN" altLang="en-US"/>
              <a:t>      也就是说</a:t>
            </a:r>
            <a:r>
              <a:rPr lang="zh-CN" altLang="en-US" dirty="0"/>
              <a:t>，</a:t>
            </a:r>
            <a:r>
              <a:rPr lang="en-US" altLang="zh-CN" dirty="0" err="1"/>
              <a:t>keydown</a:t>
            </a:r>
            <a:r>
              <a:rPr lang="zh-CN" altLang="en-US" dirty="0"/>
              <a:t>和</a:t>
            </a:r>
            <a:r>
              <a:rPr lang="en-US" altLang="zh-CN" dirty="0" err="1"/>
              <a:t>keyup</a:t>
            </a:r>
            <a:r>
              <a:rPr lang="zh-CN" altLang="en-US" dirty="0"/>
              <a:t>不区分大小写，</a:t>
            </a:r>
            <a:r>
              <a:rPr lang="en-US" altLang="zh-CN" dirty="0"/>
              <a:t>keypress</a:t>
            </a:r>
            <a:r>
              <a:rPr lang="zh-CN" altLang="en-US" dirty="0"/>
              <a:t>事件区分大小写，所以在涉及字符操作时，选择</a:t>
            </a:r>
            <a:r>
              <a:rPr lang="en-US" altLang="zh-CN" dirty="0"/>
              <a:t>keypress</a:t>
            </a:r>
            <a:r>
              <a:rPr lang="zh-CN" altLang="en-US" dirty="0"/>
              <a:t>事件比较合适。</a:t>
            </a:r>
            <a:endParaRPr lang="zh-CN" altLang="en-US" dirty="0"/>
          </a:p>
        </p:txBody>
      </p:sp>
      <p:sp>
        <p:nvSpPr>
          <p:cNvPr id="3" name="标题 2"/>
          <p:cNvSpPr>
            <a:spLocks noGrp="1"/>
          </p:cNvSpPr>
          <p:nvPr>
            <p:ph type="title"/>
          </p:nvPr>
        </p:nvSpPr>
        <p:spPr/>
        <p:txBody>
          <a:bodyPr/>
          <a:lstStyle/>
          <a:p>
            <a:r>
              <a:rPr lang="zh-CN" altLang="en-US" dirty="0"/>
              <a:t>处理字符键</a:t>
            </a:r>
            <a:endParaRPr lang="zh-CN" altLang="en-US" dirty="0"/>
          </a:p>
        </p:txBody>
      </p:sp>
      <p:pic>
        <p:nvPicPr>
          <p:cNvPr id="4" name="图片 3"/>
          <p:cNvPicPr/>
          <p:nvPr/>
        </p:nvPicPr>
        <p:blipFill>
          <a:blip r:embed="rId1"/>
          <a:stretch>
            <a:fillRect/>
          </a:stretch>
        </p:blipFill>
        <p:spPr>
          <a:xfrm>
            <a:off x="3901151" y="3608266"/>
            <a:ext cx="4159637" cy="22720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8-6】</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dirty="0"/>
              <a:t>按键以上、下、左、右移动图片</a:t>
            </a:r>
            <a:r>
              <a:rPr lang="en-US" altLang="zh-CN" dirty="0"/>
              <a:t>——</a:t>
            </a:r>
            <a:r>
              <a:rPr lang="zh-CN" altLang="en-US" dirty="0"/>
              <a:t>处理字符键</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3367129"/>
              <a:ext cx="4022435" cy="2972109"/>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键盘上的按键都对应着不同的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值，设计一个程序，当按下不同的按键时，上、下、左、右移动图片，以测试不同按键的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值。</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4232708"/>
            <a:chOff x="6851559" y="2869060"/>
            <a:chExt cx="4850753" cy="4826889"/>
          </a:xfrm>
        </p:grpSpPr>
        <p:grpSp>
          <p:nvGrpSpPr>
            <p:cNvPr id="12" name="组合 11"/>
            <p:cNvGrpSpPr/>
            <p:nvPr/>
          </p:nvGrpSpPr>
          <p:grpSpPr>
            <a:xfrm>
              <a:off x="6851559" y="2869060"/>
              <a:ext cx="4850753" cy="4826889"/>
              <a:chOff x="6851558" y="2370297"/>
              <a:chExt cx="4850753" cy="4826889"/>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431707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不同的按键有不同的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值，可以选取几个按键的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进行测试，这里选择</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w</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a</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s</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d</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键进行测试。</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分别给</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event.keyCode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赋予</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4</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个方向的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值，然后根据不同值进行上、下、左、右的移动等。</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将自定义的函数绑定到键盘事件</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onkeypress</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上。</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204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8-6】</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天干地支</a:t>
            </a:r>
            <a:r>
              <a:rPr lang="en-US" altLang="zh-CN" dirty="0"/>
              <a:t>——</a:t>
            </a:r>
            <a:r>
              <a:rPr lang="zh-CN" altLang="en-US" dirty="0"/>
              <a:t>事件监听</a:t>
            </a:r>
            <a:endParaRPr lang="zh-CN" altLang="en-US" dirty="0"/>
          </a:p>
        </p:txBody>
      </p:sp>
      <p:pic>
        <p:nvPicPr>
          <p:cNvPr id="2" name="图片 1"/>
          <p:cNvPicPr>
            <a:picLocks noChangeAspect="1"/>
          </p:cNvPicPr>
          <p:nvPr/>
        </p:nvPicPr>
        <p:blipFill>
          <a:blip r:embed="rId1"/>
          <a:stretch>
            <a:fillRect/>
          </a:stretch>
        </p:blipFill>
        <p:spPr>
          <a:xfrm>
            <a:off x="2457938" y="2369172"/>
            <a:ext cx="6657143" cy="369523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8-6】</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天干地支</a:t>
            </a:r>
            <a:r>
              <a:rPr lang="en-US" altLang="zh-CN" dirty="0"/>
              <a:t>——</a:t>
            </a:r>
            <a:r>
              <a:rPr lang="zh-CN" altLang="en-US" dirty="0"/>
              <a:t>事件监听</a:t>
            </a:r>
            <a:endParaRPr lang="zh-CN" altLang="en-US" dirty="0"/>
          </a:p>
        </p:txBody>
      </p:sp>
      <p:pic>
        <p:nvPicPr>
          <p:cNvPr id="6" name="图片 5"/>
          <p:cNvPicPr>
            <a:picLocks noChangeAspect="1"/>
          </p:cNvPicPr>
          <p:nvPr/>
        </p:nvPicPr>
        <p:blipFill>
          <a:blip r:embed="rId1"/>
          <a:stretch>
            <a:fillRect/>
          </a:stretch>
        </p:blipFill>
        <p:spPr>
          <a:xfrm>
            <a:off x="3771308" y="2682225"/>
            <a:ext cx="4139248" cy="3862541"/>
          </a:xfrm>
          <a:prstGeom prst="rect">
            <a:avLst/>
          </a:prstGeom>
        </p:spPr>
      </p:pic>
      <p:sp>
        <p:nvSpPr>
          <p:cNvPr id="7" name="文本框 6"/>
          <p:cNvSpPr txBox="1"/>
          <p:nvPr/>
        </p:nvSpPr>
        <p:spPr>
          <a:xfrm>
            <a:off x="838200" y="2207991"/>
            <a:ext cx="10515600" cy="291555"/>
          </a:xfrm>
          <a:prstGeom prst="rect">
            <a:avLst/>
          </a:prstGeom>
          <a:noFill/>
        </p:spPr>
        <p:txBody>
          <a:bodyPr wrap="square">
            <a:spAutoFit/>
          </a:bodyPr>
          <a:lstStyle/>
          <a:p>
            <a:pPr indent="254000" algn="just">
              <a:lnSpc>
                <a:spcPts val="1450"/>
              </a:lnSpc>
            </a:pP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当</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我们按下</a:t>
            </a:r>
            <a:r>
              <a:rPr lang="en-US"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w</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键、</a:t>
            </a:r>
            <a:r>
              <a:rPr lang="en-US"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键、</a:t>
            </a:r>
            <a:r>
              <a:rPr lang="en-US"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键、</a:t>
            </a:r>
            <a:r>
              <a:rPr lang="en-US"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1800" kern="100" spc="-30">
                <a:effectLst/>
                <a:latin typeface="微软雅黑" panose="020B0503020204020204" pitchFamily="34" charset="-122"/>
                <a:ea typeface="微软雅黑" panose="020B0503020204020204" pitchFamily="34" charset="-122"/>
                <a:cs typeface="Times New Roman" panose="02020603050405020304" pitchFamily="18" charset="0"/>
              </a:rPr>
              <a:t>键时，图片分别向下、右、上、左方向移动，如图所示。</a:t>
            </a:r>
            <a:endPar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6903" y="1126562"/>
            <a:ext cx="10805108" cy="4916799"/>
          </a:xfrm>
        </p:spPr>
        <p:txBody>
          <a:bodyPr/>
          <a:lstStyle/>
          <a:p>
            <a:r>
              <a:rPr lang="zh-CN" altLang="en-US"/>
              <a:t>按下非字符键时，</a:t>
            </a:r>
            <a:r>
              <a:rPr lang="zh-CN" altLang="en-US">
                <a:solidFill>
                  <a:schemeClr val="accent2">
                    <a:lumMod val="75000"/>
                  </a:schemeClr>
                </a:solidFill>
              </a:rPr>
              <a:t>依次触发 </a:t>
            </a:r>
            <a:r>
              <a:rPr lang="en-US" altLang="zh-CN">
                <a:solidFill>
                  <a:schemeClr val="accent2">
                    <a:lumMod val="75000"/>
                  </a:schemeClr>
                </a:solidFill>
              </a:rPr>
              <a:t>onkeydown</a:t>
            </a:r>
            <a:r>
              <a:rPr lang="zh-CN" altLang="en-US">
                <a:solidFill>
                  <a:schemeClr val="accent2">
                    <a:lumMod val="75000"/>
                  </a:schemeClr>
                </a:solidFill>
              </a:rPr>
              <a:t>、</a:t>
            </a:r>
            <a:r>
              <a:rPr lang="en-US" altLang="zh-CN">
                <a:solidFill>
                  <a:schemeClr val="accent2">
                    <a:lumMod val="75000"/>
                  </a:schemeClr>
                </a:solidFill>
              </a:rPr>
              <a:t>onkeyup </a:t>
            </a:r>
            <a:r>
              <a:rPr lang="zh-CN" altLang="en-US">
                <a:solidFill>
                  <a:schemeClr val="accent2">
                    <a:lumMod val="75000"/>
                  </a:schemeClr>
                </a:solidFill>
              </a:rPr>
              <a:t>这两个事件。</a:t>
            </a:r>
            <a:r>
              <a:rPr lang="en-US" altLang="zh-CN"/>
              <a:t>【</a:t>
            </a:r>
            <a:r>
              <a:rPr lang="zh-CN" altLang="en-US"/>
              <a:t>例</a:t>
            </a:r>
            <a:r>
              <a:rPr lang="en-US" altLang="zh-CN"/>
              <a:t>8-2】</a:t>
            </a:r>
            <a:r>
              <a:rPr lang="zh-CN" altLang="en-US"/>
              <a:t>所示为当我们按下</a:t>
            </a:r>
            <a:r>
              <a:rPr lang="en-US" altLang="zh-CN"/>
              <a:t>Alt</a:t>
            </a:r>
            <a:r>
              <a:rPr lang="zh-CN" altLang="en-US"/>
              <a:t>键时的触发事件过程。</a:t>
            </a:r>
            <a:endParaRPr lang="zh-CN" altLang="en-US" dirty="0"/>
          </a:p>
        </p:txBody>
      </p:sp>
      <p:sp>
        <p:nvSpPr>
          <p:cNvPr id="3" name="标题 2"/>
          <p:cNvSpPr>
            <a:spLocks noGrp="1"/>
          </p:cNvSpPr>
          <p:nvPr>
            <p:ph type="title"/>
          </p:nvPr>
        </p:nvSpPr>
        <p:spPr/>
        <p:txBody>
          <a:bodyPr/>
          <a:lstStyle/>
          <a:p>
            <a:r>
              <a:rPr lang="zh-CN" altLang="en-US"/>
              <a:t>处理非字符</a:t>
            </a:r>
            <a:r>
              <a:rPr lang="zh-CN" altLang="en-US" dirty="0"/>
              <a:t>键</a:t>
            </a:r>
            <a:endParaRPr lang="zh-CN" altLang="en-US" dirty="0"/>
          </a:p>
        </p:txBody>
      </p:sp>
      <p:pic>
        <p:nvPicPr>
          <p:cNvPr id="6" name="图片 5"/>
          <p:cNvPicPr>
            <a:picLocks noChangeAspect="1"/>
          </p:cNvPicPr>
          <p:nvPr/>
        </p:nvPicPr>
        <p:blipFill>
          <a:blip r:embed="rId1"/>
          <a:stretch>
            <a:fillRect/>
          </a:stretch>
        </p:blipFill>
        <p:spPr>
          <a:xfrm>
            <a:off x="1741487" y="2492374"/>
            <a:ext cx="8258855" cy="29051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6903" y="1126562"/>
            <a:ext cx="10805108" cy="4916799"/>
          </a:xfrm>
        </p:spPr>
        <p:txBody>
          <a:bodyPr/>
          <a:lstStyle/>
          <a:p>
            <a:r>
              <a:rPr lang="zh-CN" altLang="en-US"/>
              <a:t>       当我们按下非字符键</a:t>
            </a:r>
            <a:r>
              <a:rPr lang="en-US" altLang="zh-CN"/>
              <a:t>Alt</a:t>
            </a:r>
            <a:r>
              <a:rPr lang="zh-CN" altLang="en-US"/>
              <a:t>键时，不管代码中的触发顺序是什么，显示的结果如图所示，</a:t>
            </a:r>
            <a:r>
              <a:rPr lang="zh-CN" altLang="en-US">
                <a:solidFill>
                  <a:schemeClr val="accent2">
                    <a:lumMod val="75000"/>
                  </a:schemeClr>
                </a:solidFill>
              </a:rPr>
              <a:t>按照</a:t>
            </a:r>
            <a:r>
              <a:rPr lang="en-US" altLang="zh-CN">
                <a:solidFill>
                  <a:schemeClr val="accent2">
                    <a:lumMod val="75000"/>
                  </a:schemeClr>
                </a:solidFill>
              </a:rPr>
              <a:t>keydown</a:t>
            </a:r>
            <a:r>
              <a:rPr lang="zh-CN" altLang="en-US">
                <a:solidFill>
                  <a:schemeClr val="accent2">
                    <a:lumMod val="75000"/>
                  </a:schemeClr>
                </a:solidFill>
              </a:rPr>
              <a:t>、</a:t>
            </a:r>
            <a:r>
              <a:rPr lang="en-US" altLang="zh-CN">
                <a:solidFill>
                  <a:schemeClr val="accent2">
                    <a:lumMod val="75000"/>
                  </a:schemeClr>
                </a:solidFill>
              </a:rPr>
              <a:t>keyup</a:t>
            </a:r>
            <a:r>
              <a:rPr lang="zh-CN" altLang="en-US">
                <a:solidFill>
                  <a:schemeClr val="accent2">
                    <a:lumMod val="75000"/>
                  </a:schemeClr>
                </a:solidFill>
              </a:rPr>
              <a:t>的过程执行</a:t>
            </a:r>
            <a:r>
              <a:rPr lang="zh-CN" altLang="en-US"/>
              <a:t>，我们发现在</a:t>
            </a:r>
            <a:r>
              <a:rPr lang="en-US" altLang="zh-CN"/>
              <a:t>keydown</a:t>
            </a:r>
            <a:r>
              <a:rPr lang="zh-CN" altLang="en-US"/>
              <a:t>和</a:t>
            </a:r>
            <a:r>
              <a:rPr lang="en-US" altLang="zh-CN"/>
              <a:t>keyup</a:t>
            </a:r>
            <a:r>
              <a:rPr lang="zh-CN" altLang="en-US"/>
              <a:t>中得到的</a:t>
            </a:r>
            <a:r>
              <a:rPr lang="en-US" altLang="zh-CN"/>
              <a:t>Unicode</a:t>
            </a:r>
            <a:r>
              <a:rPr lang="zh-CN" altLang="en-US"/>
              <a:t>值是</a:t>
            </a:r>
            <a:r>
              <a:rPr lang="en-US" altLang="zh-CN"/>
              <a:t>18</a:t>
            </a:r>
            <a:r>
              <a:rPr lang="zh-CN" altLang="en-US"/>
              <a:t>。</a:t>
            </a:r>
            <a:endParaRPr lang="zh-CN" altLang="en-US" dirty="0"/>
          </a:p>
        </p:txBody>
      </p:sp>
      <p:sp>
        <p:nvSpPr>
          <p:cNvPr id="3" name="标题 2"/>
          <p:cNvSpPr>
            <a:spLocks noGrp="1"/>
          </p:cNvSpPr>
          <p:nvPr>
            <p:ph type="title"/>
          </p:nvPr>
        </p:nvSpPr>
        <p:spPr/>
        <p:txBody>
          <a:bodyPr/>
          <a:lstStyle/>
          <a:p>
            <a:r>
              <a:rPr lang="zh-CN" altLang="en-US"/>
              <a:t>处理非字符</a:t>
            </a:r>
            <a:r>
              <a:rPr lang="zh-CN" altLang="en-US" dirty="0"/>
              <a:t>键</a:t>
            </a:r>
            <a:endParaRPr lang="zh-CN" altLang="en-US" dirty="0"/>
          </a:p>
        </p:txBody>
      </p:sp>
      <p:pic>
        <p:nvPicPr>
          <p:cNvPr id="5" name="图片 4"/>
          <p:cNvPicPr>
            <a:picLocks noChangeAspect="1"/>
          </p:cNvPicPr>
          <p:nvPr/>
        </p:nvPicPr>
        <p:blipFill>
          <a:blip r:embed="rId1"/>
          <a:stretch>
            <a:fillRect/>
          </a:stretch>
        </p:blipFill>
        <p:spPr>
          <a:xfrm>
            <a:off x="3087052" y="2962937"/>
            <a:ext cx="5155248" cy="308042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8-7】</a:t>
            </a:r>
            <a:endParaRPr lang="zh-CN" altLang="en-US" dirty="0"/>
          </a:p>
        </p:txBody>
      </p:sp>
      <p:sp>
        <p:nvSpPr>
          <p:cNvPr id="5" name="内容占位符 4"/>
          <p:cNvSpPr>
            <a:spLocks noGrp="1"/>
          </p:cNvSpPr>
          <p:nvPr>
            <p:ph idx="1"/>
          </p:nvPr>
        </p:nvSpPr>
        <p:spPr>
          <a:xfrm>
            <a:off x="1139936" y="1341717"/>
            <a:ext cx="6770620" cy="642195"/>
          </a:xfrm>
        </p:spPr>
        <p:txBody>
          <a:bodyPr>
            <a:normAutofit fontScale="92500"/>
          </a:bodyPr>
          <a:lstStyle/>
          <a:p>
            <a:r>
              <a:rPr lang="zh-CN" altLang="en-US"/>
              <a:t>使用方向键改变图片大小</a:t>
            </a:r>
            <a:r>
              <a:rPr lang="en-US" altLang="zh-CN"/>
              <a:t>——</a:t>
            </a:r>
            <a:r>
              <a:rPr lang="zh-CN" altLang="en-US"/>
              <a:t>处理非字符键</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3539888"/>
              <a:ext cx="4022435" cy="2393126"/>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键盘上的按键都对应着不同的</a:t>
              </a:r>
              <a:r>
                <a:rPr kumimoji="0" lang="en-US"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Unicode</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值，设计一个程序，当按下方向键时，改变图片大小，以测试不同按键的</a:t>
              </a:r>
              <a:r>
                <a:rPr kumimoji="0" lang="en-US"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Unicode</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值。</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501713" y="2140252"/>
            <a:ext cx="4850753" cy="4146904"/>
            <a:chOff x="6851559" y="2869060"/>
            <a:chExt cx="4850753" cy="4729040"/>
          </a:xfrm>
        </p:grpSpPr>
        <p:grpSp>
          <p:nvGrpSpPr>
            <p:cNvPr id="12" name="组合 11"/>
            <p:cNvGrpSpPr/>
            <p:nvPr/>
          </p:nvGrpSpPr>
          <p:grpSpPr>
            <a:xfrm>
              <a:off x="6851559" y="2869060"/>
              <a:ext cx="4850753" cy="4246965"/>
              <a:chOff x="6851558" y="2370297"/>
              <a:chExt cx="4850753" cy="4246965"/>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7371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不同的按键有不同的</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值，选取↑键、↓键测试。</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分别使用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event.keyCode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赋予不同的数字，然后根据不同数字进行图片放大或者缩小等。</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将自定义的函数绑定到键盘事件</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onkeyup</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上。</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204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8-7】</a:t>
            </a:r>
            <a:endParaRPr lang="zh-CN" altLang="en-US" dirty="0"/>
          </a:p>
        </p:txBody>
      </p:sp>
      <p:sp>
        <p:nvSpPr>
          <p:cNvPr id="5" name="内容占位符 4"/>
          <p:cNvSpPr>
            <a:spLocks noGrp="1"/>
          </p:cNvSpPr>
          <p:nvPr>
            <p:ph idx="1"/>
          </p:nvPr>
        </p:nvSpPr>
        <p:spPr>
          <a:xfrm>
            <a:off x="307081" y="1392517"/>
            <a:ext cx="4836419" cy="1312583"/>
          </a:xfrm>
        </p:spPr>
        <p:txBody>
          <a:bodyPr>
            <a:normAutofit/>
          </a:bodyPr>
          <a:lstStyle/>
          <a:p>
            <a:r>
              <a:rPr lang="zh-CN" altLang="en-US"/>
              <a:t>使用方向键改变图片大小</a:t>
            </a:r>
            <a:r>
              <a:rPr lang="en-US" altLang="zh-CN"/>
              <a:t>——</a:t>
            </a:r>
            <a:r>
              <a:rPr lang="zh-CN" altLang="en-US"/>
              <a:t>处理非字符键</a:t>
            </a:r>
            <a:endParaRPr lang="zh-CN" altLang="en-US" dirty="0"/>
          </a:p>
        </p:txBody>
      </p:sp>
      <p:pic>
        <p:nvPicPr>
          <p:cNvPr id="3" name="图片 2"/>
          <p:cNvPicPr>
            <a:picLocks noChangeAspect="1"/>
          </p:cNvPicPr>
          <p:nvPr/>
        </p:nvPicPr>
        <p:blipFill>
          <a:blip r:embed="rId1"/>
          <a:stretch>
            <a:fillRect/>
          </a:stretch>
        </p:blipFill>
        <p:spPr>
          <a:xfrm>
            <a:off x="6096000" y="826083"/>
            <a:ext cx="5569617" cy="59007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47241" y="249383"/>
            <a:ext cx="7391400" cy="590556"/>
          </a:xfrm>
        </p:spPr>
        <p:txBody>
          <a:bodyPr/>
          <a:lstStyle/>
          <a:p>
            <a:r>
              <a:rPr lang="zh-CN" altLang="en-US" dirty="0"/>
              <a:t>事件</a:t>
            </a:r>
            <a:endParaRPr lang="zh-CN" altLang="en-US" dirty="0"/>
          </a:p>
        </p:txBody>
      </p:sp>
      <p:graphicFrame>
        <p:nvGraphicFramePr>
          <p:cNvPr id="9" name="表格 8"/>
          <p:cNvGraphicFramePr>
            <a:graphicFrameLocks noGrp="1"/>
          </p:cNvGraphicFramePr>
          <p:nvPr/>
        </p:nvGraphicFramePr>
        <p:xfrm>
          <a:off x="3139440" y="685804"/>
          <a:ext cx="6916637" cy="5981504"/>
        </p:xfrm>
        <a:graphic>
          <a:graphicData uri="http://schemas.openxmlformats.org/drawingml/2006/table">
            <a:tbl>
              <a:tblPr firstRow="1" firstCol="1" bandRow="1">
                <a:tableStyleId>{5C22544A-7EE6-4342-B048-85BDC9FD1C3A}</a:tableStyleId>
              </a:tblPr>
              <a:tblGrid>
                <a:gridCol w="1283768"/>
                <a:gridCol w="1786573"/>
                <a:gridCol w="3846296"/>
              </a:tblGrid>
              <a:tr h="533396">
                <a:tc>
                  <a:txBody>
                    <a:bodyPr/>
                    <a:lstStyle/>
                    <a:p>
                      <a:pPr indent="228600" algn="ctr">
                        <a:lnSpc>
                          <a:spcPts val="1100"/>
                        </a:lnSpc>
                        <a:spcBef>
                          <a:spcPts val="240"/>
                        </a:spcBef>
                        <a:spcAft>
                          <a:spcPts val="240"/>
                        </a:spcAft>
                      </a:pPr>
                      <a:endParaRPr lang="en-US" altLang="zh-CN" sz="1800" kern="100" dirty="0">
                        <a:effectLst/>
                        <a:latin typeface="微软雅黑" panose="020B0503020204020204" pitchFamily="34" charset="-122"/>
                        <a:ea typeface="微软雅黑" panose="020B0503020204020204" pitchFamily="34" charset="-122"/>
                      </a:endParaRPr>
                    </a:p>
                    <a:p>
                      <a:pPr indent="228600" algn="ctr">
                        <a:lnSpc>
                          <a:spcPts val="1100"/>
                        </a:lnSpc>
                        <a:spcBef>
                          <a:spcPts val="240"/>
                        </a:spcBef>
                        <a:spcAft>
                          <a:spcPts val="240"/>
                        </a:spcAft>
                      </a:pPr>
                      <a:r>
                        <a:rPr lang="zh-CN" sz="1800" kern="100" dirty="0">
                          <a:effectLst/>
                          <a:latin typeface="微软雅黑" panose="020B0503020204020204" pitchFamily="34" charset="-122"/>
                          <a:ea typeface="微软雅黑" panose="020B0503020204020204" pitchFamily="34" charset="-122"/>
                        </a:rPr>
                        <a:t>分类</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ctr">
                        <a:lnSpc>
                          <a:spcPts val="1100"/>
                        </a:lnSpc>
                        <a:spcBef>
                          <a:spcPts val="240"/>
                        </a:spcBef>
                        <a:spcAft>
                          <a:spcPts val="240"/>
                        </a:spcAft>
                      </a:pPr>
                      <a:endParaRPr lang="en-US" altLang="zh-CN" sz="1800" kern="100" dirty="0">
                        <a:effectLst/>
                        <a:latin typeface="微软雅黑" panose="020B0503020204020204" pitchFamily="34" charset="-122"/>
                        <a:ea typeface="微软雅黑" panose="020B0503020204020204" pitchFamily="34" charset="-122"/>
                      </a:endParaRPr>
                    </a:p>
                    <a:p>
                      <a:pPr indent="228600" algn="ctr">
                        <a:lnSpc>
                          <a:spcPts val="1100"/>
                        </a:lnSpc>
                        <a:spcBef>
                          <a:spcPts val="240"/>
                        </a:spcBef>
                        <a:spcAft>
                          <a:spcPts val="240"/>
                        </a:spcAft>
                      </a:pPr>
                      <a:r>
                        <a:rPr lang="zh-CN" sz="1800" kern="100" dirty="0">
                          <a:effectLst/>
                          <a:latin typeface="微软雅黑" panose="020B0503020204020204" pitchFamily="34" charset="-122"/>
                          <a:ea typeface="微软雅黑" panose="020B0503020204020204" pitchFamily="34" charset="-122"/>
                        </a:rPr>
                        <a:t>事件属性</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ctr">
                        <a:lnSpc>
                          <a:spcPts val="1100"/>
                        </a:lnSpc>
                        <a:spcBef>
                          <a:spcPts val="240"/>
                        </a:spcBef>
                        <a:spcAft>
                          <a:spcPts val="240"/>
                        </a:spcAft>
                      </a:pPr>
                      <a:endParaRPr lang="en-US" altLang="zh-CN" sz="1800" kern="100" dirty="0">
                        <a:effectLst/>
                        <a:latin typeface="微软雅黑" panose="020B0503020204020204" pitchFamily="34" charset="-122"/>
                        <a:ea typeface="微软雅黑" panose="020B0503020204020204" pitchFamily="34" charset="-122"/>
                      </a:endParaRPr>
                    </a:p>
                    <a:p>
                      <a:pPr indent="228600" algn="ctr">
                        <a:lnSpc>
                          <a:spcPts val="1100"/>
                        </a:lnSpc>
                        <a:spcBef>
                          <a:spcPts val="240"/>
                        </a:spcBef>
                        <a:spcAft>
                          <a:spcPts val="240"/>
                        </a:spcAft>
                      </a:pPr>
                      <a:r>
                        <a:rPr lang="zh-CN" sz="1800" kern="100" dirty="0">
                          <a:effectLst/>
                          <a:latin typeface="微软雅黑" panose="020B0503020204020204" pitchFamily="34" charset="-122"/>
                          <a:ea typeface="微软雅黑" panose="020B0503020204020204" pitchFamily="34" charset="-122"/>
                        </a:rPr>
                        <a:t>说明</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rowSpan="10">
                  <a:txBody>
                    <a:bodyPr/>
                    <a:lstStyle/>
                    <a:p>
                      <a:pPr indent="228600" algn="ctr">
                        <a:spcBef>
                          <a:spcPts val="70"/>
                        </a:spcBef>
                        <a:spcAft>
                          <a:spcPts val="70"/>
                        </a:spcAft>
                      </a:pPr>
                      <a:r>
                        <a:rPr lang="zh-CN" sz="1800" kern="100" dirty="0">
                          <a:effectLst/>
                          <a:latin typeface="微软雅黑" panose="020B0503020204020204" pitchFamily="34" charset="-122"/>
                          <a:ea typeface="微软雅黑" panose="020B0503020204020204" pitchFamily="34" charset="-122"/>
                        </a:rPr>
                        <a:t>事件动作</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click</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单击事件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dblclick</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双击事件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mousedown</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鼠标按键按下事件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mouseover</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鼠标经过事件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mouseup</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鼠标按键弹起事件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keydown</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键盘按键按下事件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keyup</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键盘按键弹起事件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submit</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表单提交事件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focus</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获得焦点事件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blur</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失去焦点事件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rowSpan="3">
                  <a:txBody>
                    <a:bodyPr/>
                    <a:lstStyle/>
                    <a:p>
                      <a:pPr indent="228600" algn="ctr">
                        <a:spcBef>
                          <a:spcPts val="70"/>
                        </a:spcBef>
                        <a:spcAft>
                          <a:spcPts val="70"/>
                        </a:spcAft>
                      </a:pPr>
                      <a:r>
                        <a:rPr lang="zh-CN" sz="1800" kern="100">
                          <a:effectLst/>
                          <a:latin typeface="微软雅黑" panose="020B0503020204020204" pitchFamily="34" charset="-122"/>
                          <a:ea typeface="微软雅黑" panose="020B0503020204020204" pitchFamily="34" charset="-122"/>
                        </a:rPr>
                        <a:t>状态变化</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load</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文档载入事件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0">
                <a:tc vMerge="1">
                  <a:tcPr/>
                </a:tc>
                <a:tc>
                  <a:txBody>
                    <a:bodyPr/>
                    <a:lstStyle/>
                    <a:p>
                      <a:pPr indent="228600" algn="ctr">
                        <a:spcBef>
                          <a:spcPts val="70"/>
                        </a:spcBef>
                        <a:spcAft>
                          <a:spcPts val="70"/>
                        </a:spcAft>
                      </a:pPr>
                      <a:r>
                        <a:rPr lang="en-US" sz="1800" kern="100">
                          <a:effectLst/>
                          <a:latin typeface="微软雅黑" panose="020B0503020204020204" pitchFamily="34" charset="-122"/>
                          <a:ea typeface="微软雅黑" panose="020B0503020204020204" pitchFamily="34" charset="-122"/>
                        </a:rPr>
                        <a:t>resize</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28600" algn="l">
                        <a:spcBef>
                          <a:spcPts val="70"/>
                        </a:spcBef>
                        <a:spcAft>
                          <a:spcPts val="70"/>
                        </a:spcAft>
                      </a:pPr>
                      <a:r>
                        <a:rPr lang="zh-CN" sz="1800" kern="100">
                          <a:effectLst/>
                          <a:latin typeface="微软雅黑" panose="020B0503020204020204" pitchFamily="34" charset="-122"/>
                          <a:ea typeface="微软雅黑" panose="020B0503020204020204" pitchFamily="34" charset="-122"/>
                        </a:rPr>
                        <a:t>改变窗口大小事件</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31149">
                <a:tc vMerge="1">
                  <a:tcPr/>
                </a:tc>
                <a:tc>
                  <a:txBody>
                    <a:bodyPr/>
                    <a:lstStyle/>
                    <a:p>
                      <a:pPr indent="228600" algn="ctr">
                        <a:spcBef>
                          <a:spcPts val="70"/>
                        </a:spcBef>
                        <a:spcAft>
                          <a:spcPts val="70"/>
                        </a:spcAft>
                      </a:pPr>
                      <a:r>
                        <a:rPr lang="en-US" sz="1800" kern="100" dirty="0">
                          <a:effectLst/>
                          <a:latin typeface="微软雅黑" panose="020B0503020204020204" pitchFamily="34" charset="-122"/>
                          <a:ea typeface="微软雅黑" panose="020B0503020204020204" pitchFamily="34" charset="-122"/>
                        </a:rPr>
                        <a:t>change</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dirty="0">
                          <a:effectLst/>
                          <a:latin typeface="微软雅黑" panose="020B0503020204020204" pitchFamily="34" charset="-122"/>
                          <a:ea typeface="微软雅黑" panose="020B0503020204020204" pitchFamily="34" charset="-122"/>
                        </a:rPr>
                        <a:t>表单元素内容改变事件</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8-7】</a:t>
            </a:r>
            <a:endParaRPr lang="zh-CN" altLang="en-US" dirty="0"/>
          </a:p>
        </p:txBody>
      </p:sp>
      <p:sp>
        <p:nvSpPr>
          <p:cNvPr id="5" name="内容占位符 4"/>
          <p:cNvSpPr>
            <a:spLocks noGrp="1"/>
          </p:cNvSpPr>
          <p:nvPr>
            <p:ph idx="1"/>
          </p:nvPr>
        </p:nvSpPr>
        <p:spPr>
          <a:xfrm>
            <a:off x="307081" y="1392517"/>
            <a:ext cx="4836419" cy="2607983"/>
          </a:xfrm>
        </p:spPr>
        <p:txBody>
          <a:bodyPr>
            <a:noAutofit/>
          </a:bodyPr>
          <a:lstStyle/>
          <a:p>
            <a:r>
              <a:rPr lang="zh-CN" altLang="en-US" sz="2000"/>
              <a:t>     当我们按下↑键、↓键时，图片分别放大、缩小，如图所示。除此之外，在</a:t>
            </a:r>
            <a:r>
              <a:rPr lang="en-US" altLang="zh-CN" sz="2000"/>
              <a:t>Event</a:t>
            </a:r>
            <a:r>
              <a:rPr lang="zh-CN" altLang="en-US" sz="2000"/>
              <a:t>对象中还提供了</a:t>
            </a:r>
            <a:r>
              <a:rPr lang="en-US" altLang="zh-CN" sz="2000"/>
              <a:t>altKey</a:t>
            </a:r>
            <a:r>
              <a:rPr lang="zh-CN" altLang="en-US" sz="2000"/>
              <a:t>、</a:t>
            </a:r>
            <a:r>
              <a:rPr lang="en-US" altLang="zh-CN" sz="2000"/>
              <a:t>ctrlKey</a:t>
            </a:r>
            <a:r>
              <a:rPr lang="zh-CN" altLang="en-US" sz="2000"/>
              <a:t>、</a:t>
            </a:r>
            <a:r>
              <a:rPr lang="en-US" altLang="zh-CN" sz="2000"/>
              <a:t>shiftKey</a:t>
            </a:r>
            <a:r>
              <a:rPr lang="zh-CN" altLang="en-US" sz="2000"/>
              <a:t>等，当这几个属性为</a:t>
            </a:r>
            <a:r>
              <a:rPr lang="en-US" altLang="zh-CN" sz="2000"/>
              <a:t>true</a:t>
            </a:r>
            <a:r>
              <a:rPr lang="zh-CN" altLang="en-US" sz="2000"/>
              <a:t>时，分别表示按下</a:t>
            </a:r>
            <a:r>
              <a:rPr lang="en-US" altLang="zh-CN" sz="2000"/>
              <a:t>Alt</a:t>
            </a:r>
            <a:r>
              <a:rPr lang="zh-CN" altLang="en-US" sz="2000"/>
              <a:t>键、</a:t>
            </a:r>
            <a:r>
              <a:rPr lang="en-US" altLang="zh-CN" sz="2000"/>
              <a:t>Ctrl</a:t>
            </a:r>
            <a:r>
              <a:rPr lang="zh-CN" altLang="en-US" sz="2000"/>
              <a:t>键、</a:t>
            </a:r>
            <a:r>
              <a:rPr lang="en-US" altLang="zh-CN" sz="2000"/>
              <a:t>Shift</a:t>
            </a:r>
            <a:r>
              <a:rPr lang="zh-CN" altLang="en-US" sz="2000"/>
              <a:t>键。</a:t>
            </a:r>
            <a:endParaRPr lang="zh-CN" altLang="en-US" sz="2000" dirty="0"/>
          </a:p>
        </p:txBody>
      </p:sp>
      <p:pic>
        <p:nvPicPr>
          <p:cNvPr id="6" name="图片 5"/>
          <p:cNvPicPr>
            <a:picLocks noChangeAspect="1"/>
          </p:cNvPicPr>
          <p:nvPr/>
        </p:nvPicPr>
        <p:blipFill>
          <a:blip r:embed="rId1"/>
          <a:stretch>
            <a:fillRect/>
          </a:stretch>
        </p:blipFill>
        <p:spPr>
          <a:xfrm>
            <a:off x="6257289" y="1989791"/>
            <a:ext cx="4836419" cy="388982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45390" y="1928421"/>
            <a:ext cx="7078823" cy="2221549"/>
          </a:xfrm>
        </p:spPr>
        <p:txBody>
          <a:bodyPr>
            <a:normAutofit/>
          </a:bodyPr>
          <a:lstStyle/>
          <a:p>
            <a:r>
              <a:rPr lang="zh-CN" altLang="en-US" dirty="0"/>
              <a:t>日常的操作中，我们经常需要用组合键来完成一些功能，怎么实现呢？</a:t>
            </a:r>
            <a:endParaRPr lang="en-US" altLang="zh-CN" dirty="0"/>
          </a:p>
        </p:txBody>
      </p:sp>
      <p:sp>
        <p:nvSpPr>
          <p:cNvPr id="3" name="标题 2"/>
          <p:cNvSpPr>
            <a:spLocks noGrp="1"/>
          </p:cNvSpPr>
          <p:nvPr>
            <p:ph type="title"/>
          </p:nvPr>
        </p:nvSpPr>
        <p:spPr/>
        <p:txBody>
          <a:bodyPr/>
          <a:lstStyle/>
          <a:p>
            <a:r>
              <a:rPr lang="zh-CN" altLang="en-US" dirty="0"/>
              <a:t>处理组合键</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3925" y="1616163"/>
            <a:ext cx="3624850" cy="3624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处理组合键</a:t>
            </a:r>
            <a:endParaRPr lang="zh-CN" altLang="en-US" dirty="0"/>
          </a:p>
        </p:txBody>
      </p:sp>
      <p:grpSp>
        <p:nvGrpSpPr>
          <p:cNvPr id="12" name="组合 11"/>
          <p:cNvGrpSpPr/>
          <p:nvPr/>
        </p:nvGrpSpPr>
        <p:grpSpPr>
          <a:xfrm flipH="1">
            <a:off x="8998191" y="2741213"/>
            <a:ext cx="2324929" cy="1999316"/>
            <a:chOff x="1665779" y="2955370"/>
            <a:chExt cx="2324929" cy="1999316"/>
          </a:xfrm>
        </p:grpSpPr>
        <p:sp>
          <p:nvSpPr>
            <p:cNvPr id="13" name="圆角矩形 12"/>
            <p:cNvSpPr/>
            <p:nvPr/>
          </p:nvSpPr>
          <p:spPr>
            <a:xfrm>
              <a:off x="1665779" y="3154004"/>
              <a:ext cx="1584176" cy="1504216"/>
            </a:xfrm>
            <a:prstGeom prst="roundRect">
              <a:avLst>
                <a:gd name="adj" fmla="val 768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非字符键</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箭头连接符 13"/>
            <p:cNvCxnSpPr>
              <a:stCxn id="13" idx="3"/>
            </p:cNvCxnSpPr>
            <p:nvPr/>
          </p:nvCxnSpPr>
          <p:spPr>
            <a:xfrm flipV="1">
              <a:off x="3249955" y="2955370"/>
              <a:ext cx="718884" cy="950742"/>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3" idx="3"/>
            </p:cNvCxnSpPr>
            <p:nvPr/>
          </p:nvCxnSpPr>
          <p:spPr>
            <a:xfrm>
              <a:off x="3249955" y="3906112"/>
              <a:ext cx="740753" cy="1048574"/>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flipH="1">
            <a:off x="4410660" y="2661336"/>
            <a:ext cx="2290686" cy="2057461"/>
            <a:chOff x="8928640" y="2883996"/>
            <a:chExt cx="2290686" cy="2057461"/>
          </a:xfrm>
        </p:grpSpPr>
        <p:cxnSp>
          <p:nvCxnSpPr>
            <p:cNvPr id="17" name="直接箭头连接符 16"/>
            <p:cNvCxnSpPr/>
            <p:nvPr/>
          </p:nvCxnSpPr>
          <p:spPr>
            <a:xfrm flipH="1" flipV="1">
              <a:off x="8994348" y="2883996"/>
              <a:ext cx="637822" cy="1022116"/>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8928640" y="3899713"/>
              <a:ext cx="737211" cy="12797"/>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8994348" y="3906112"/>
              <a:ext cx="637823" cy="1035345"/>
            </a:xfrm>
            <a:prstGeom prst="straightConnector1">
              <a:avLst/>
            </a:prstGeom>
            <a:ln w="381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9635150" y="3150739"/>
              <a:ext cx="1584176" cy="1504216"/>
            </a:xfrm>
            <a:prstGeom prst="roundRect">
              <a:avLst>
                <a:gd name="adj" fmla="val 768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字符键</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grpSp>
        <p:nvGrpSpPr>
          <p:cNvPr id="21" name="组合 20"/>
          <p:cNvGrpSpPr/>
          <p:nvPr/>
        </p:nvGrpSpPr>
        <p:grpSpPr>
          <a:xfrm>
            <a:off x="6741991" y="2475281"/>
            <a:ext cx="2167547" cy="2491100"/>
            <a:chOff x="7286951" y="2643027"/>
            <a:chExt cx="1908054" cy="2491100"/>
          </a:xfrm>
        </p:grpSpPr>
        <p:sp>
          <p:nvSpPr>
            <p:cNvPr id="22" name="圆角矩形 21"/>
            <p:cNvSpPr/>
            <p:nvPr/>
          </p:nvSpPr>
          <p:spPr>
            <a:xfrm>
              <a:off x="7321094" y="2643027"/>
              <a:ext cx="1873911" cy="523221"/>
            </a:xfrm>
            <a:prstGeom prst="roundRect">
              <a:avLst>
                <a:gd name="adj" fmla="val 12566"/>
              </a:avLst>
            </a:prstGeom>
            <a:noFill/>
            <a:ln w="571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keydown</a:t>
              </a:r>
              <a:endParaRPr kumimoji="0" lang="zh-CN" altLang="en-US" sz="2800" b="1"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23" name="圆角矩形 22"/>
            <p:cNvSpPr/>
            <p:nvPr/>
          </p:nvSpPr>
          <p:spPr>
            <a:xfrm>
              <a:off x="7286951" y="4610906"/>
              <a:ext cx="1873911" cy="523221"/>
            </a:xfrm>
            <a:prstGeom prst="roundRect">
              <a:avLst>
                <a:gd name="adj" fmla="val 12566"/>
              </a:avLst>
            </a:prstGeom>
            <a:noFill/>
            <a:ln w="571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keyup</a:t>
              </a:r>
              <a:endParaRPr kumimoji="0" lang="zh-CN" altLang="en-US" sz="2800" b="1"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24" name="圆角矩形 23"/>
            <p:cNvSpPr/>
            <p:nvPr/>
          </p:nvSpPr>
          <p:spPr>
            <a:xfrm>
              <a:off x="7305513" y="3618462"/>
              <a:ext cx="1873911" cy="523221"/>
            </a:xfrm>
            <a:prstGeom prst="roundRect">
              <a:avLst>
                <a:gd name="adj" fmla="val 12566"/>
              </a:avLst>
            </a:prstGeom>
            <a:noFill/>
            <a:ln w="5715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rPr>
                <a:t>keypress</a:t>
              </a:r>
              <a:endParaRPr kumimoji="0" lang="zh-CN" altLang="en-US" sz="2800" b="1" i="0" u="none" strike="noStrike" kern="1200" cap="none" spc="0" normalizeH="0" baseline="0" noProof="0" dirty="0">
                <a:ln>
                  <a:noFill/>
                </a:ln>
                <a:solidFill>
                  <a:prstClr val="black">
                    <a:lumMod val="7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5" name="圆角矩形 24"/>
          <p:cNvSpPr/>
          <p:nvPr/>
        </p:nvSpPr>
        <p:spPr>
          <a:xfrm>
            <a:off x="6701347" y="2235384"/>
            <a:ext cx="2318714" cy="973390"/>
          </a:xfrm>
          <a:prstGeom prst="round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圆角矩形 25"/>
          <p:cNvSpPr/>
          <p:nvPr/>
        </p:nvSpPr>
        <p:spPr>
          <a:xfrm>
            <a:off x="6592489" y="4195016"/>
            <a:ext cx="2427571" cy="973390"/>
          </a:xfrm>
          <a:prstGeom prst="round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18399" y="1368729"/>
            <a:ext cx="4051496" cy="46166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首先需要确定在什么事件中发生事件驱动程序，比如按下</a:t>
            </a:r>
            <a:r>
              <a:rPr kumimoji="0" lang="en-US" altLang="zh-CN" sz="2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Ctrl+A</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组合键实现全选操作，这是非字符键和字符键的组合操作，但是字符键和非字符键支持的事件不同。</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heel(1)">
                                      <p:cBhvr>
                                        <p:cTn id="2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8-8】</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取消组合键的全选功能</a:t>
            </a:r>
            <a:r>
              <a:rPr lang="en-US" altLang="zh-CN" dirty="0"/>
              <a:t>——</a:t>
            </a:r>
            <a:r>
              <a:rPr lang="zh-CN" altLang="en-US" dirty="0"/>
              <a:t>处理组合键</a:t>
            </a:r>
            <a:endParaRPr lang="zh-CN" altLang="en-US" dirty="0"/>
          </a:p>
        </p:txBody>
      </p:sp>
      <p:grpSp>
        <p:nvGrpSpPr>
          <p:cNvPr id="17" name="组合 16"/>
          <p:cNvGrpSpPr/>
          <p:nvPr/>
        </p:nvGrpSpPr>
        <p:grpSpPr>
          <a:xfrm>
            <a:off x="586665" y="2757335"/>
            <a:ext cx="5629562" cy="2330458"/>
            <a:chOff x="521856" y="3250162"/>
            <a:chExt cx="5629562" cy="3372310"/>
          </a:xfrm>
        </p:grpSpPr>
        <p:sp>
          <p:nvSpPr>
            <p:cNvPr id="8" name="任意多边形 7"/>
            <p:cNvSpPr/>
            <p:nvPr/>
          </p:nvSpPr>
          <p:spPr>
            <a:xfrm flipV="1">
              <a:off x="521856" y="3250162"/>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68527" y="3367129"/>
              <a:ext cx="4022435" cy="2972109"/>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键盘上的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Alt</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Ctrl</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Shift</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键可以同其他键组合成组合键实现某一特定功能，如</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Ctrl+A</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组合键可以实现全选功能，编写代码，使</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Ctrl+A</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组合键的全选功能失效</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2"/>
            <a:ext cx="4850753" cy="4638781"/>
            <a:chOff x="6851559" y="2869060"/>
            <a:chExt cx="4850753" cy="5289966"/>
          </a:xfrm>
        </p:grpSpPr>
        <p:grpSp>
          <p:nvGrpSpPr>
            <p:cNvPr id="12" name="组合 11"/>
            <p:cNvGrpSpPr/>
            <p:nvPr/>
          </p:nvGrpSpPr>
          <p:grpSpPr>
            <a:xfrm>
              <a:off x="6851559" y="2869060"/>
              <a:ext cx="4850753" cy="5289966"/>
              <a:chOff x="6851558" y="2370297"/>
              <a:chExt cx="4850753" cy="5289966"/>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478015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通过</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event.keyCode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获得按键的</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Unicode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值</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通过分支语句判断是否同时按</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A</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键和</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Ctrl</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键，如果是则将</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event.returnValue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赋值为</a:t>
                </a:r>
                <a:r>
                  <a:rPr kumimoji="0" lang="en-US" altLang="zh-CN"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false</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，即禁止其组合键的默认行为</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将自定义的函数绑定到键盘事件</a:t>
                </a:r>
                <a:r>
                  <a:rPr kumimoji="0" lang="en-US" altLang="zh-CN" sz="2000" b="0" i="0" u="none" strike="noStrike" kern="1200" cap="none" spc="0" normalizeH="0" baseline="0" noProof="0" dirty="0" err="1">
                    <a:ln>
                      <a:noFill/>
                    </a:ln>
                    <a:solidFill>
                      <a:prstClr val="black">
                        <a:lumMod val="65000"/>
                        <a:lumOff val="35000"/>
                      </a:prstClr>
                    </a:solidFill>
                    <a:effectLst/>
                    <a:uLnTx/>
                    <a:uFillTx/>
                    <a:latin typeface="等线" panose="02010600030101010101" charset="-122"/>
                    <a:ea typeface="等线" panose="02010600030101010101" charset="-122"/>
                    <a:cs typeface="+mn-cs"/>
                  </a:rPr>
                  <a:t>onkeydown</a:t>
                </a:r>
                <a:r>
                  <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上，当按下组合键时，弹出禁止提示</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8-8】</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取消组合键的全选功能</a:t>
            </a:r>
            <a:r>
              <a:rPr lang="en-US" altLang="zh-CN" dirty="0"/>
              <a:t>——</a:t>
            </a:r>
            <a:r>
              <a:rPr lang="zh-CN" altLang="en-US" dirty="0"/>
              <a:t>处理组合键</a:t>
            </a:r>
            <a:endParaRPr lang="zh-CN" altLang="en-US" dirty="0"/>
          </a:p>
        </p:txBody>
      </p:sp>
      <p:pic>
        <p:nvPicPr>
          <p:cNvPr id="3" name="图片 2"/>
          <p:cNvPicPr>
            <a:picLocks noChangeAspect="1"/>
          </p:cNvPicPr>
          <p:nvPr/>
        </p:nvPicPr>
        <p:blipFill>
          <a:blip r:embed="rId1"/>
          <a:stretch>
            <a:fillRect/>
          </a:stretch>
        </p:blipFill>
        <p:spPr>
          <a:xfrm>
            <a:off x="1139936" y="2499546"/>
            <a:ext cx="9599766" cy="3240072"/>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dirty="0"/>
              <a:t>【</a:t>
            </a:r>
            <a:r>
              <a:rPr lang="zh-CN" altLang="en-US" dirty="0"/>
              <a:t>任务实践</a:t>
            </a:r>
            <a:r>
              <a:rPr lang="en-US" altLang="zh-CN" dirty="0"/>
              <a:t>8-8】</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dirty="0"/>
              <a:t>取消组合键的全选功能</a:t>
            </a:r>
            <a:r>
              <a:rPr lang="en-US" altLang="zh-CN" dirty="0"/>
              <a:t>——</a:t>
            </a:r>
            <a:r>
              <a:rPr lang="zh-CN" altLang="en-US" dirty="0"/>
              <a:t>处理组合键</a:t>
            </a:r>
            <a:endParaRPr lang="zh-CN" altLang="en-US" dirty="0"/>
          </a:p>
        </p:txBody>
      </p:sp>
      <p:pic>
        <p:nvPicPr>
          <p:cNvPr id="6" name="图片 5"/>
          <p:cNvPicPr>
            <a:picLocks noChangeAspect="1"/>
          </p:cNvPicPr>
          <p:nvPr/>
        </p:nvPicPr>
        <p:blipFill>
          <a:blip r:embed="rId1"/>
          <a:stretch>
            <a:fillRect/>
          </a:stretch>
        </p:blipFill>
        <p:spPr>
          <a:xfrm>
            <a:off x="3920490" y="3689417"/>
            <a:ext cx="4652010" cy="2784258"/>
          </a:xfrm>
          <a:prstGeom prst="rect">
            <a:avLst/>
          </a:prstGeom>
        </p:spPr>
      </p:pic>
      <p:sp>
        <p:nvSpPr>
          <p:cNvPr id="9" name="文本框 8"/>
          <p:cNvSpPr txBox="1"/>
          <p:nvPr/>
        </p:nvSpPr>
        <p:spPr>
          <a:xfrm>
            <a:off x="685711" y="2278274"/>
            <a:ext cx="10567944" cy="1230593"/>
          </a:xfrm>
          <a:prstGeom prst="rect">
            <a:avLst/>
          </a:prstGeom>
          <a:noFill/>
        </p:spPr>
        <p:txBody>
          <a:bodyPr wrap="square">
            <a:spAutoFit/>
          </a:bodyPr>
          <a:lstStyle/>
          <a:p>
            <a:pPr indent="254000" algn="just">
              <a:lnSpc>
                <a:spcPct val="200000"/>
              </a:lnSpc>
            </a:pP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在上述代码中，通过判断是否是</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Ctrl</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，如果是，则将</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returnValue</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赋值为</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false</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，从而禁止其组合键的作用，如图所示。</a:t>
            </a:r>
            <a:endPar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8.4  </a:t>
            </a:r>
            <a:r>
              <a:rPr lang="zh-CN" altLang="en-US" sz="5400"/>
              <a:t>处理鼠标事件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8.4.1  </a:t>
            </a:r>
            <a:r>
              <a:rPr lang="zh-CN" altLang="en-US"/>
              <a:t>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en-US" altLang="zh-CN"/>
              <a:t>1. </a:t>
            </a:r>
            <a:r>
              <a:rPr lang="zh-CN" altLang="en-US"/>
              <a:t>鼠标点击事件</a:t>
            </a:r>
            <a:endParaRPr lang="zh-CN" altLang="en-US"/>
          </a:p>
          <a:p>
            <a:r>
              <a:rPr lang="zh-CN" altLang="en-US"/>
              <a:t>      包括</a:t>
            </a:r>
            <a:r>
              <a:rPr lang="en-US" altLang="zh-CN" b="1">
                <a:solidFill>
                  <a:schemeClr val="accent2">
                    <a:lumMod val="75000"/>
                  </a:schemeClr>
                </a:solidFill>
              </a:rPr>
              <a:t>onclick</a:t>
            </a:r>
            <a:r>
              <a:rPr lang="zh-CN" altLang="en-US" b="1">
                <a:solidFill>
                  <a:schemeClr val="accent2">
                    <a:lumMod val="75000"/>
                  </a:schemeClr>
                </a:solidFill>
              </a:rPr>
              <a:t>（单击）、</a:t>
            </a:r>
            <a:r>
              <a:rPr lang="en-US" altLang="zh-CN" b="1">
                <a:solidFill>
                  <a:schemeClr val="accent2">
                    <a:lumMod val="75000"/>
                  </a:schemeClr>
                </a:solidFill>
              </a:rPr>
              <a:t>ondblclick</a:t>
            </a:r>
            <a:r>
              <a:rPr lang="zh-CN" altLang="en-US" b="1">
                <a:solidFill>
                  <a:schemeClr val="accent2">
                    <a:lumMod val="75000"/>
                  </a:schemeClr>
                </a:solidFill>
              </a:rPr>
              <a:t>（双击）、</a:t>
            </a:r>
            <a:r>
              <a:rPr lang="en-US" altLang="zh-CN" b="1">
                <a:solidFill>
                  <a:schemeClr val="accent2">
                    <a:lumMod val="75000"/>
                  </a:schemeClr>
                </a:solidFill>
              </a:rPr>
              <a:t>onmousedown</a:t>
            </a:r>
            <a:r>
              <a:rPr lang="zh-CN" altLang="en-US" b="1">
                <a:solidFill>
                  <a:schemeClr val="accent2">
                    <a:lumMod val="75000"/>
                  </a:schemeClr>
                </a:solidFill>
              </a:rPr>
              <a:t>（鼠标按下）和</a:t>
            </a:r>
            <a:r>
              <a:rPr lang="en-US" altLang="zh-CN" b="1">
                <a:solidFill>
                  <a:schemeClr val="accent2">
                    <a:lumMod val="75000"/>
                  </a:schemeClr>
                </a:solidFill>
              </a:rPr>
              <a:t>onmouseup</a:t>
            </a:r>
            <a:r>
              <a:rPr lang="zh-CN" altLang="en-US" b="1">
                <a:solidFill>
                  <a:schemeClr val="accent2">
                    <a:lumMod val="75000"/>
                  </a:schemeClr>
                </a:solidFill>
              </a:rPr>
              <a:t>（鼠标弹起）事件。</a:t>
            </a:r>
            <a:endParaRPr lang="en-US" altLang="zh-CN" b="1">
              <a:solidFill>
                <a:schemeClr val="accent2">
                  <a:lumMod val="75000"/>
                </a:schemeClr>
              </a:solidFill>
            </a:endParaRPr>
          </a:p>
          <a:p>
            <a:r>
              <a:rPr lang="en-US" altLang="zh-CN" b="1">
                <a:solidFill>
                  <a:schemeClr val="accent2">
                    <a:lumMod val="75000"/>
                  </a:schemeClr>
                </a:solidFill>
              </a:rPr>
              <a:t>     </a:t>
            </a:r>
            <a:r>
              <a:rPr lang="zh-CN" altLang="en-US"/>
              <a:t>鼠标点击事件有触发事件顺序，例如在单击对象时，会触发</a:t>
            </a:r>
            <a:r>
              <a:rPr lang="en-US" altLang="zh-CN"/>
              <a:t>onclick</a:t>
            </a:r>
            <a:r>
              <a:rPr lang="zh-CN" altLang="en-US"/>
              <a:t>事件。在</a:t>
            </a:r>
            <a:r>
              <a:rPr lang="en-US" altLang="zh-CN"/>
              <a:t>onclick</a:t>
            </a:r>
            <a:r>
              <a:rPr lang="zh-CN" altLang="en-US"/>
              <a:t>事件触发前，会先发生</a:t>
            </a:r>
            <a:r>
              <a:rPr lang="en-US" altLang="zh-CN"/>
              <a:t>onmousedown</a:t>
            </a:r>
            <a:r>
              <a:rPr lang="zh-CN" altLang="en-US"/>
              <a:t>事件，然后发生</a:t>
            </a:r>
            <a:r>
              <a:rPr lang="en-US" altLang="zh-CN"/>
              <a:t>onmouseup</a:t>
            </a:r>
            <a:r>
              <a:rPr lang="zh-CN" altLang="en-US"/>
              <a:t>事件。与此类似，在</a:t>
            </a:r>
            <a:r>
              <a:rPr lang="en-US" altLang="zh-CN"/>
              <a:t>ondblclick</a:t>
            </a:r>
            <a:r>
              <a:rPr lang="zh-CN" altLang="en-US"/>
              <a:t>事件触发前，会</a:t>
            </a:r>
            <a:r>
              <a:rPr lang="zh-CN" altLang="en-US" b="1">
                <a:solidFill>
                  <a:schemeClr val="accent2">
                    <a:lumMod val="75000"/>
                  </a:schemeClr>
                </a:solidFill>
              </a:rPr>
              <a:t>依次触发</a:t>
            </a:r>
            <a:r>
              <a:rPr lang="en-US" altLang="zh-CN" b="1">
                <a:solidFill>
                  <a:schemeClr val="accent2">
                    <a:lumMod val="75000"/>
                  </a:schemeClr>
                </a:solidFill>
              </a:rPr>
              <a:t>onmousedown</a:t>
            </a:r>
            <a:r>
              <a:rPr lang="zh-CN" altLang="en-US" b="1">
                <a:solidFill>
                  <a:schemeClr val="accent2">
                    <a:lumMod val="75000"/>
                  </a:schemeClr>
                </a:solidFill>
              </a:rPr>
              <a:t>、</a:t>
            </a:r>
            <a:r>
              <a:rPr lang="en-US" altLang="zh-CN" b="1">
                <a:solidFill>
                  <a:schemeClr val="accent2">
                    <a:lumMod val="75000"/>
                  </a:schemeClr>
                </a:solidFill>
              </a:rPr>
              <a:t>onmouseup</a:t>
            </a:r>
            <a:r>
              <a:rPr lang="zh-CN" altLang="en-US" b="1">
                <a:solidFill>
                  <a:schemeClr val="accent2">
                    <a:lumMod val="75000"/>
                  </a:schemeClr>
                </a:solidFill>
              </a:rPr>
              <a:t>、</a:t>
            </a:r>
            <a:r>
              <a:rPr lang="en-US" altLang="zh-CN" b="1">
                <a:solidFill>
                  <a:schemeClr val="accent2">
                    <a:lumMod val="75000"/>
                  </a:schemeClr>
                </a:solidFill>
              </a:rPr>
              <a:t>onclick</a:t>
            </a:r>
            <a:r>
              <a:rPr lang="zh-CN" altLang="en-US" b="1">
                <a:solidFill>
                  <a:schemeClr val="accent2">
                    <a:lumMod val="75000"/>
                  </a:schemeClr>
                </a:solidFill>
              </a:rPr>
              <a:t>、</a:t>
            </a:r>
            <a:r>
              <a:rPr lang="en-US" altLang="zh-CN" b="1">
                <a:solidFill>
                  <a:schemeClr val="accent2">
                    <a:lumMod val="75000"/>
                  </a:schemeClr>
                </a:solidFill>
              </a:rPr>
              <a:t>onmouseup</a:t>
            </a:r>
            <a:r>
              <a:rPr lang="zh-CN" altLang="en-US" b="1">
                <a:solidFill>
                  <a:schemeClr val="accent2">
                    <a:lumMod val="75000"/>
                  </a:schemeClr>
                </a:solidFill>
              </a:rPr>
              <a:t>事件</a:t>
            </a:r>
            <a:r>
              <a:rPr lang="zh-CN" altLang="en-US"/>
              <a:t>。</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8.4.1  </a:t>
            </a:r>
            <a:r>
              <a:rPr lang="zh-CN" altLang="en-US"/>
              <a:t>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en-US" altLang="zh-CN"/>
              <a:t>2. </a:t>
            </a:r>
            <a:r>
              <a:rPr lang="zh-CN" altLang="en-US"/>
              <a:t>鼠标移动事件</a:t>
            </a:r>
            <a:endParaRPr lang="zh-CN" altLang="en-US"/>
          </a:p>
          <a:p>
            <a:r>
              <a:rPr lang="zh-CN" altLang="en-US"/>
              <a:t>      包括</a:t>
            </a:r>
            <a:r>
              <a:rPr lang="en-US" altLang="zh-CN" b="1">
                <a:solidFill>
                  <a:schemeClr val="accent2">
                    <a:lumMod val="75000"/>
                  </a:schemeClr>
                </a:solidFill>
              </a:rPr>
              <a:t>onmouseover</a:t>
            </a:r>
            <a:r>
              <a:rPr lang="zh-CN" altLang="en-US" b="1">
                <a:solidFill>
                  <a:schemeClr val="accent2">
                    <a:lumMod val="75000"/>
                  </a:schemeClr>
                </a:solidFill>
              </a:rPr>
              <a:t>（鼠标经过）、</a:t>
            </a:r>
            <a:r>
              <a:rPr lang="en-US" altLang="zh-CN" b="1">
                <a:solidFill>
                  <a:schemeClr val="accent2">
                    <a:lumMod val="75000"/>
                  </a:schemeClr>
                </a:solidFill>
              </a:rPr>
              <a:t>onmousemove</a:t>
            </a:r>
            <a:r>
              <a:rPr lang="zh-CN" altLang="en-US" b="1">
                <a:solidFill>
                  <a:schemeClr val="accent2">
                    <a:lumMod val="75000"/>
                  </a:schemeClr>
                </a:solidFill>
              </a:rPr>
              <a:t>（鼠标移动）、</a:t>
            </a:r>
            <a:r>
              <a:rPr lang="en-US" altLang="zh-CN" b="1">
                <a:solidFill>
                  <a:schemeClr val="accent2">
                    <a:lumMod val="75000"/>
                  </a:schemeClr>
                </a:solidFill>
              </a:rPr>
              <a:t>onmouseout</a:t>
            </a:r>
            <a:r>
              <a:rPr lang="zh-CN" altLang="en-US" b="1">
                <a:solidFill>
                  <a:schemeClr val="accent2">
                    <a:lumMod val="75000"/>
                  </a:schemeClr>
                </a:solidFill>
              </a:rPr>
              <a:t>（鼠标移开）事件。</a:t>
            </a:r>
            <a:endParaRPr lang="zh-CN" altLang="en-US" b="1">
              <a:solidFill>
                <a:schemeClr val="accent2">
                  <a:lumMod val="75000"/>
                </a:schemeClr>
              </a:solidFill>
            </a:endParaRPr>
          </a:p>
          <a:p>
            <a:r>
              <a:rPr lang="zh-CN" altLang="en-US"/>
              <a:t>      在鼠标事件处理程序中，一般只使用</a:t>
            </a:r>
            <a:r>
              <a:rPr lang="en-US" altLang="zh-CN"/>
              <a:t>Event</a:t>
            </a:r>
            <a:r>
              <a:rPr lang="zh-CN" altLang="en-US"/>
              <a:t>对象的基本属性（如</a:t>
            </a:r>
            <a:r>
              <a:rPr lang="en-US" altLang="zh-CN"/>
              <a:t>type</a:t>
            </a:r>
            <a:r>
              <a:rPr lang="zh-CN" altLang="en-US"/>
              <a:t>）和鼠标的状态属性（如</a:t>
            </a:r>
            <a:r>
              <a:rPr lang="en-US" altLang="zh-CN"/>
              <a:t>button</a:t>
            </a:r>
            <a:r>
              <a:rPr lang="zh-CN" altLang="en-US"/>
              <a:t>、</a:t>
            </a:r>
            <a:r>
              <a:rPr lang="en-US" altLang="zh-CN"/>
              <a:t>x</a:t>
            </a:r>
            <a:r>
              <a:rPr lang="zh-CN" altLang="en-US"/>
              <a:t>、</a:t>
            </a:r>
            <a:r>
              <a:rPr lang="en-US" altLang="zh-CN"/>
              <a:t>y</a:t>
            </a:r>
            <a:r>
              <a:rPr lang="zh-CN" altLang="en-US"/>
              <a:t>等）。此外，也可以访问</a:t>
            </a:r>
            <a:r>
              <a:rPr lang="en-US" altLang="zh-CN"/>
              <a:t>altKey</a:t>
            </a:r>
            <a:r>
              <a:rPr lang="zh-CN" altLang="en-US"/>
              <a:t>、</a:t>
            </a:r>
            <a:r>
              <a:rPr lang="en-US" altLang="zh-CN"/>
              <a:t>ctrlKey</a:t>
            </a:r>
            <a:r>
              <a:rPr lang="zh-CN" altLang="en-US"/>
              <a:t>和</a:t>
            </a:r>
            <a:r>
              <a:rPr lang="en-US" altLang="zh-CN"/>
              <a:t>shiftKey</a:t>
            </a:r>
            <a:r>
              <a:rPr lang="zh-CN" altLang="en-US"/>
              <a:t>属性，从而可以识别用户配合使用</a:t>
            </a:r>
            <a:r>
              <a:rPr lang="en-US" altLang="zh-CN"/>
              <a:t>Alt</a:t>
            </a:r>
            <a:r>
              <a:rPr lang="zh-CN" altLang="en-US"/>
              <a:t>键、</a:t>
            </a:r>
            <a:r>
              <a:rPr lang="en-US" altLang="zh-CN"/>
              <a:t>Ctrl</a:t>
            </a:r>
            <a:r>
              <a:rPr lang="zh-CN" altLang="en-US"/>
              <a:t>键和</a:t>
            </a:r>
            <a:r>
              <a:rPr lang="en-US" altLang="zh-CN"/>
              <a:t>Shift</a:t>
            </a:r>
            <a:r>
              <a:rPr lang="zh-CN" altLang="en-US"/>
              <a:t>键的鼠标操作。</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8-9】</a:t>
            </a:r>
            <a:endParaRPr lang="zh-CN" altLang="en-US" dirty="0"/>
          </a:p>
        </p:txBody>
      </p:sp>
      <p:sp>
        <p:nvSpPr>
          <p:cNvPr id="5" name="内容占位符 4"/>
          <p:cNvSpPr>
            <a:spLocks noGrp="1"/>
          </p:cNvSpPr>
          <p:nvPr>
            <p:ph idx="1"/>
          </p:nvPr>
        </p:nvSpPr>
        <p:spPr>
          <a:xfrm>
            <a:off x="1139936" y="1341717"/>
            <a:ext cx="6770620" cy="642195"/>
          </a:xfrm>
        </p:spPr>
        <p:txBody>
          <a:bodyPr>
            <a:normAutofit fontScale="92500"/>
          </a:bodyPr>
          <a:lstStyle/>
          <a:p>
            <a:r>
              <a:rPr lang="zh-CN" altLang="en-US"/>
              <a:t>鼠标滑过显示不同图形</a:t>
            </a:r>
            <a:r>
              <a:rPr lang="en-US" altLang="zh-CN"/>
              <a:t>——</a:t>
            </a:r>
            <a:r>
              <a:rPr lang="zh-CN" altLang="en-US"/>
              <a:t>鼠标移入和移出</a:t>
            </a:r>
            <a:endParaRPr lang="zh-CN" altLang="en-US" dirty="0"/>
          </a:p>
        </p:txBody>
      </p:sp>
      <p:grpSp>
        <p:nvGrpSpPr>
          <p:cNvPr id="17" name="组合 16"/>
          <p:cNvGrpSpPr/>
          <p:nvPr/>
        </p:nvGrpSpPr>
        <p:grpSpPr>
          <a:xfrm>
            <a:off x="466438" y="2526504"/>
            <a:ext cx="5629562" cy="2330458"/>
            <a:chOff x="401629" y="2916136"/>
            <a:chExt cx="5629562" cy="3372310"/>
          </a:xfrm>
        </p:grpSpPr>
        <p:sp>
          <p:nvSpPr>
            <p:cNvPr id="8" name="任意多边形 7"/>
            <p:cNvSpPr/>
            <p:nvPr/>
          </p:nvSpPr>
          <p:spPr>
            <a:xfrm flipV="1">
              <a:off x="401629" y="2916136"/>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24658" y="3974001"/>
              <a:ext cx="4022435"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在页面上鼠标移入和移出时，分别显示不同的图片。</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2"/>
            <a:ext cx="4850753" cy="4638781"/>
            <a:chOff x="6851559" y="2869060"/>
            <a:chExt cx="4850753" cy="5289966"/>
          </a:xfrm>
        </p:grpSpPr>
        <p:grpSp>
          <p:nvGrpSpPr>
            <p:cNvPr id="12" name="组合 11"/>
            <p:cNvGrpSpPr/>
            <p:nvPr/>
          </p:nvGrpSpPr>
          <p:grpSpPr>
            <a:xfrm>
              <a:off x="6851559" y="2869060"/>
              <a:ext cx="4850753" cy="4773437"/>
              <a:chOff x="6851558" y="2370297"/>
              <a:chExt cx="4850753" cy="4773437"/>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426362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要实现在鼠标移入、移出时在页面上显示不同的图片有多种方法。较常用的方法是在页面上显示一张图片，当鼠标经过时显示另一张图片，即分别触发</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onmouseout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onmouseover</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分别触发不同的事件处理过程，显示不同的图片。</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脚本中分别绑定不同的事件驱动程序。</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66241" y="1484175"/>
            <a:ext cx="10682759" cy="3557726"/>
          </a:xfrm>
        </p:spPr>
        <p:txBody>
          <a:bodyPr>
            <a:normAutofit/>
          </a:bodyPr>
          <a:lstStyle/>
          <a:p>
            <a:r>
              <a:rPr lang="en-US" altLang="zh-CN"/>
              <a:t>       </a:t>
            </a:r>
            <a:r>
              <a:rPr lang="zh-CN" altLang="zh-CN"/>
              <a:t>事件处理是指对发生的事件进行处理的行为或者操作。例如，当用户单击一个超链接或按钮时就会触发单击事件，浏览器会根据用户动作进行相关的事件处理操作。</a:t>
            </a:r>
            <a:r>
              <a:rPr lang="zh-CN" altLang="zh-CN">
                <a:solidFill>
                  <a:srgbClr val="FF0000"/>
                </a:solidFill>
              </a:rPr>
              <a:t>程序中对单个事件如何反应的具体实现。</a:t>
            </a:r>
            <a:endParaRPr lang="zh-CN" altLang="zh-CN">
              <a:solidFill>
                <a:srgbClr val="FF0000"/>
              </a:solidFill>
            </a:endParaRPr>
          </a:p>
          <a:p>
            <a:r>
              <a:rPr lang="en-US" altLang="zh-CN"/>
              <a:t>      </a:t>
            </a:r>
            <a:r>
              <a:rPr lang="zh-CN" altLang="zh-CN"/>
              <a:t>事件处理程序是指为响应用户行为或者状态变化所执行的程序。</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a:t>事件处理和事件处理程序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8-9】</a:t>
            </a:r>
            <a:endParaRPr lang="zh-CN" altLang="en-US" dirty="0"/>
          </a:p>
        </p:txBody>
      </p:sp>
      <p:sp>
        <p:nvSpPr>
          <p:cNvPr id="5" name="内容占位符 4"/>
          <p:cNvSpPr>
            <a:spLocks noGrp="1"/>
          </p:cNvSpPr>
          <p:nvPr>
            <p:ph idx="1"/>
          </p:nvPr>
        </p:nvSpPr>
        <p:spPr>
          <a:xfrm>
            <a:off x="1139936" y="1341717"/>
            <a:ext cx="6770620" cy="642195"/>
          </a:xfrm>
        </p:spPr>
        <p:txBody>
          <a:bodyPr>
            <a:normAutofit fontScale="92500"/>
          </a:bodyPr>
          <a:lstStyle/>
          <a:p>
            <a:r>
              <a:rPr lang="zh-CN" altLang="en-US"/>
              <a:t>鼠标滑过显示不同图形</a:t>
            </a:r>
            <a:r>
              <a:rPr lang="en-US" altLang="zh-CN"/>
              <a:t>——</a:t>
            </a:r>
            <a:r>
              <a:rPr lang="zh-CN" altLang="en-US"/>
              <a:t>鼠标移入和移出</a:t>
            </a:r>
            <a:endParaRPr lang="zh-CN" altLang="en-US" dirty="0"/>
          </a:p>
        </p:txBody>
      </p:sp>
      <p:pic>
        <p:nvPicPr>
          <p:cNvPr id="3" name="图片 2"/>
          <p:cNvPicPr>
            <a:picLocks noChangeAspect="1"/>
          </p:cNvPicPr>
          <p:nvPr/>
        </p:nvPicPr>
        <p:blipFill>
          <a:blip r:embed="rId1"/>
          <a:stretch>
            <a:fillRect/>
          </a:stretch>
        </p:blipFill>
        <p:spPr>
          <a:xfrm>
            <a:off x="1500917" y="2328862"/>
            <a:ext cx="9190165" cy="299243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8-9】</a:t>
            </a:r>
            <a:endParaRPr lang="zh-CN" altLang="en-US" dirty="0"/>
          </a:p>
        </p:txBody>
      </p:sp>
      <p:sp>
        <p:nvSpPr>
          <p:cNvPr id="5" name="内容占位符 4"/>
          <p:cNvSpPr>
            <a:spLocks noGrp="1"/>
          </p:cNvSpPr>
          <p:nvPr>
            <p:ph idx="1"/>
          </p:nvPr>
        </p:nvSpPr>
        <p:spPr>
          <a:xfrm>
            <a:off x="1139936" y="1341717"/>
            <a:ext cx="6770620" cy="642195"/>
          </a:xfrm>
        </p:spPr>
        <p:txBody>
          <a:bodyPr>
            <a:normAutofit fontScale="92500"/>
          </a:bodyPr>
          <a:lstStyle/>
          <a:p>
            <a:r>
              <a:rPr lang="zh-CN" altLang="en-US"/>
              <a:t>鼠标滑过显示不同图形</a:t>
            </a:r>
            <a:r>
              <a:rPr lang="en-US" altLang="zh-CN"/>
              <a:t>——</a:t>
            </a:r>
            <a:r>
              <a:rPr lang="zh-CN" altLang="en-US"/>
              <a:t>鼠标移入和移出</a:t>
            </a:r>
            <a:endParaRPr lang="zh-CN" altLang="en-US" dirty="0"/>
          </a:p>
        </p:txBody>
      </p:sp>
      <p:sp>
        <p:nvSpPr>
          <p:cNvPr id="6" name="文本框 5"/>
          <p:cNvSpPr txBox="1"/>
          <p:nvPr/>
        </p:nvSpPr>
        <p:spPr>
          <a:xfrm>
            <a:off x="1139936" y="2162064"/>
            <a:ext cx="9909064" cy="874407"/>
          </a:xfrm>
          <a:prstGeom prst="rect">
            <a:avLst/>
          </a:prstGeom>
          <a:noFill/>
        </p:spPr>
        <p:txBody>
          <a:bodyPr wrap="square">
            <a:spAutoFit/>
          </a:bodyPr>
          <a:lstStyle/>
          <a:p>
            <a:pPr indent="254000" algn="just">
              <a:lnSpc>
                <a:spcPct val="150000"/>
              </a:lnSpc>
            </a:pP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代</a:t>
            </a:r>
            <a:r>
              <a:rPr lang="zh-CN" altLang="zh-CN" sz="1800" kern="100" spc="-20">
                <a:effectLst/>
                <a:latin typeface="微软雅黑" panose="020B0503020204020204" pitchFamily="34" charset="-122"/>
                <a:ea typeface="微软雅黑" panose="020B0503020204020204" pitchFamily="34" charset="-122"/>
                <a:cs typeface="Times New Roman" panose="02020603050405020304" pitchFamily="18" charset="0"/>
              </a:rPr>
              <a:t>码执行后，在页面上首先出现一张图片，当鼠标经过时会显示另外一张图片，效果如图</a:t>
            </a:r>
            <a:r>
              <a:rPr lang="en-US" altLang="zh-CN" sz="1800" kern="100" spc="-20">
                <a:effectLst/>
                <a:latin typeface="微软雅黑" panose="020B0503020204020204" pitchFamily="34" charset="-122"/>
                <a:ea typeface="微软雅黑" panose="020B0503020204020204" pitchFamily="34" charset="-122"/>
                <a:cs typeface="Times New Roman" panose="02020603050405020304" pitchFamily="18" charset="0"/>
              </a:rPr>
              <a:t>8-</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19</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和图</a:t>
            </a:r>
            <a:r>
              <a:rPr lang="en-US"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8-20</a:t>
            </a:r>
            <a:r>
              <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2047874" y="3214623"/>
            <a:ext cx="8768225" cy="248767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8.4.2  </a:t>
            </a:r>
            <a:r>
              <a:rPr lang="zh-CN" altLang="en-US"/>
              <a:t>处理鼠标事件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zh-CN" altLang="en-US"/>
              <a:t>      处理鼠标事件时，我们经常需要获取鼠标的位置、鼠标按键等信息，具体如表</a:t>
            </a:r>
            <a:r>
              <a:rPr lang="en-US" altLang="zh-CN"/>
              <a:t>8-7</a:t>
            </a:r>
            <a:r>
              <a:rPr lang="zh-CN" altLang="en-US"/>
              <a:t>所示。</a:t>
            </a:r>
            <a:endParaRPr lang="zh-CN" altLang="en-US"/>
          </a:p>
        </p:txBody>
      </p:sp>
      <p:pic>
        <p:nvPicPr>
          <p:cNvPr id="3" name="图片 2"/>
          <p:cNvPicPr>
            <a:picLocks noChangeAspect="1"/>
          </p:cNvPicPr>
          <p:nvPr/>
        </p:nvPicPr>
        <p:blipFill>
          <a:blip r:embed="rId1"/>
          <a:stretch>
            <a:fillRect/>
          </a:stretch>
        </p:blipFill>
        <p:spPr>
          <a:xfrm>
            <a:off x="1170207" y="2952750"/>
            <a:ext cx="9851586" cy="22669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8.4.2  </a:t>
            </a:r>
            <a:r>
              <a:rPr lang="zh-CN" altLang="en-US"/>
              <a:t>处理鼠标事件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en-US" altLang="zh-CN" b="1"/>
              <a:t>1. </a:t>
            </a:r>
            <a:r>
              <a:rPr lang="zh-CN" altLang="en-US" b="1"/>
              <a:t>鼠标按键对应的</a:t>
            </a:r>
            <a:r>
              <a:rPr lang="en-US" altLang="zh-CN" b="1"/>
              <a:t>Event</a:t>
            </a:r>
            <a:r>
              <a:rPr lang="zh-CN" altLang="en-US" b="1"/>
              <a:t>对象的</a:t>
            </a:r>
            <a:r>
              <a:rPr lang="en-US" altLang="zh-CN" b="1"/>
              <a:t>button</a:t>
            </a:r>
            <a:r>
              <a:rPr lang="zh-CN" altLang="en-US" b="1"/>
              <a:t>属性</a:t>
            </a:r>
            <a:endParaRPr lang="zh-CN" altLang="en-US" b="1"/>
          </a:p>
          <a:p>
            <a:r>
              <a:rPr lang="zh-CN" altLang="en-US"/>
              <a:t>       在鼠标事件处理函数中，使用</a:t>
            </a:r>
            <a:r>
              <a:rPr lang="en-US" altLang="zh-CN"/>
              <a:t>Event</a:t>
            </a:r>
            <a:r>
              <a:rPr lang="zh-CN" altLang="en-US"/>
              <a:t>对象的</a:t>
            </a:r>
            <a:r>
              <a:rPr lang="en-US" altLang="zh-CN"/>
              <a:t>button</a:t>
            </a:r>
            <a:r>
              <a:rPr lang="zh-CN" altLang="en-US"/>
              <a:t>属性可以识别哪一个鼠标按键被按下。在</a:t>
            </a:r>
            <a:r>
              <a:rPr lang="en-US" altLang="zh-CN"/>
              <a:t>IE 8</a:t>
            </a:r>
            <a:r>
              <a:rPr lang="zh-CN" altLang="en-US"/>
              <a:t>以前的版本中，若为</a:t>
            </a:r>
            <a:r>
              <a:rPr lang="en-US" altLang="zh-CN"/>
              <a:t>1</a:t>
            </a:r>
            <a:r>
              <a:rPr lang="zh-CN" altLang="en-US"/>
              <a:t>，则是左键被按下；若为</a:t>
            </a:r>
            <a:r>
              <a:rPr lang="en-US" altLang="zh-CN"/>
              <a:t>2</a:t>
            </a:r>
            <a:r>
              <a:rPr lang="zh-CN" altLang="en-US"/>
              <a:t>，则是右键被按下；若为</a:t>
            </a:r>
            <a:r>
              <a:rPr lang="en-US" altLang="zh-CN"/>
              <a:t>4</a:t>
            </a:r>
            <a:r>
              <a:rPr lang="zh-CN" altLang="en-US"/>
              <a:t>，则是中键被按下。在</a:t>
            </a:r>
            <a:r>
              <a:rPr lang="en-US" altLang="zh-CN"/>
              <a:t>IE 8</a:t>
            </a:r>
            <a:r>
              <a:rPr lang="zh-CN" altLang="en-US"/>
              <a:t>以后的版本中，若为</a:t>
            </a:r>
            <a:r>
              <a:rPr lang="en-US" altLang="zh-CN"/>
              <a:t>0</a:t>
            </a:r>
            <a:r>
              <a:rPr lang="zh-CN" altLang="en-US"/>
              <a:t>，则是左键被按下；若为</a:t>
            </a:r>
            <a:r>
              <a:rPr lang="en-US" altLang="zh-CN"/>
              <a:t>2</a:t>
            </a:r>
            <a:r>
              <a:rPr lang="zh-CN" altLang="en-US"/>
              <a:t>，则是右键被按下；若为</a:t>
            </a:r>
            <a:r>
              <a:rPr lang="en-US" altLang="zh-CN"/>
              <a:t>1</a:t>
            </a:r>
            <a:r>
              <a:rPr lang="zh-CN" altLang="en-US"/>
              <a:t>，则是中键被按下。</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8-10】</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判断鼠标按键</a:t>
            </a:r>
            <a:r>
              <a:rPr lang="en-US" altLang="zh-CN"/>
              <a:t>——Event</a:t>
            </a:r>
            <a:r>
              <a:rPr lang="zh-CN" altLang="en-US"/>
              <a:t>对象</a:t>
            </a:r>
            <a:r>
              <a:rPr lang="en-US" altLang="zh-CN"/>
              <a:t>button</a:t>
            </a:r>
            <a:r>
              <a:rPr lang="zh-CN" altLang="en-US"/>
              <a:t>属性</a:t>
            </a:r>
            <a:endParaRPr lang="zh-CN" altLang="en-US" dirty="0"/>
          </a:p>
        </p:txBody>
      </p:sp>
      <p:grpSp>
        <p:nvGrpSpPr>
          <p:cNvPr id="17" name="组合 16"/>
          <p:cNvGrpSpPr/>
          <p:nvPr/>
        </p:nvGrpSpPr>
        <p:grpSpPr>
          <a:xfrm>
            <a:off x="466438" y="2526504"/>
            <a:ext cx="5629562" cy="2330458"/>
            <a:chOff x="401629" y="2916136"/>
            <a:chExt cx="5629562" cy="3372310"/>
          </a:xfrm>
        </p:grpSpPr>
        <p:sp>
          <p:nvSpPr>
            <p:cNvPr id="8" name="任意多边形 7"/>
            <p:cNvSpPr/>
            <p:nvPr/>
          </p:nvSpPr>
          <p:spPr>
            <a:xfrm flipV="1">
              <a:off x="401629" y="2916136"/>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24658" y="3974001"/>
              <a:ext cx="4022435"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使用</a:t>
              </a:r>
              <a:r>
                <a:rPr kumimoji="0" lang="en-US"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Event</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对象的</a:t>
              </a:r>
              <a:r>
                <a:rPr kumimoji="0" lang="en-US" altLang="zh-CN"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button</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属性可以识别哪一个鼠标按键被按下。</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2"/>
            <a:ext cx="4850753" cy="4638781"/>
            <a:chOff x="6851559" y="2869060"/>
            <a:chExt cx="4850753" cy="5289966"/>
          </a:xfrm>
        </p:grpSpPr>
        <p:grpSp>
          <p:nvGrpSpPr>
            <p:cNvPr id="12" name="组合 11"/>
            <p:cNvGrpSpPr/>
            <p:nvPr/>
          </p:nvGrpSpPr>
          <p:grpSpPr>
            <a:xfrm>
              <a:off x="6851559" y="2869060"/>
              <a:ext cx="4850753" cy="4246965"/>
              <a:chOff x="6851558" y="2370297"/>
              <a:chExt cx="4850753" cy="4246965"/>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7371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根据任务描述要求，首先通过</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Event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对象的</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button</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属性获取按下的鼠标按键值。</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通过分支语句判断按下的是哪一个鼠标按键。</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将事件驱动程序绑定到</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onmousedown</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上，弹出按键的提示。</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8-10】</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判断鼠标按键</a:t>
            </a:r>
            <a:r>
              <a:rPr lang="en-US" altLang="zh-CN"/>
              <a:t>——Event</a:t>
            </a:r>
            <a:r>
              <a:rPr lang="zh-CN" altLang="en-US"/>
              <a:t>对象</a:t>
            </a:r>
            <a:r>
              <a:rPr lang="en-US" altLang="zh-CN"/>
              <a:t>button</a:t>
            </a:r>
            <a:r>
              <a:rPr lang="zh-CN" altLang="en-US"/>
              <a:t>属性</a:t>
            </a:r>
            <a:endParaRPr lang="zh-CN" altLang="en-US" dirty="0"/>
          </a:p>
        </p:txBody>
      </p:sp>
      <p:pic>
        <p:nvPicPr>
          <p:cNvPr id="3" name="图片 2"/>
          <p:cNvPicPr>
            <a:picLocks noChangeAspect="1"/>
          </p:cNvPicPr>
          <p:nvPr/>
        </p:nvPicPr>
        <p:blipFill>
          <a:blip r:embed="rId1"/>
          <a:stretch>
            <a:fillRect/>
          </a:stretch>
        </p:blipFill>
        <p:spPr>
          <a:xfrm>
            <a:off x="2733674" y="2499546"/>
            <a:ext cx="6094221" cy="3509963"/>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8-10】</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判断鼠标按键</a:t>
            </a:r>
            <a:r>
              <a:rPr lang="en-US" altLang="zh-CN"/>
              <a:t>——Event</a:t>
            </a:r>
            <a:r>
              <a:rPr lang="zh-CN" altLang="en-US"/>
              <a:t>对象</a:t>
            </a:r>
            <a:r>
              <a:rPr lang="en-US" altLang="zh-CN"/>
              <a:t>button</a:t>
            </a:r>
            <a:r>
              <a:rPr lang="zh-CN" altLang="en-US"/>
              <a:t>属性</a:t>
            </a:r>
            <a:endParaRPr lang="zh-CN" altLang="en-US" dirty="0"/>
          </a:p>
        </p:txBody>
      </p:sp>
      <p:pic>
        <p:nvPicPr>
          <p:cNvPr id="6" name="图片 5"/>
          <p:cNvPicPr>
            <a:picLocks noChangeAspect="1"/>
          </p:cNvPicPr>
          <p:nvPr/>
        </p:nvPicPr>
        <p:blipFill>
          <a:blip r:embed="rId1"/>
          <a:stretch>
            <a:fillRect/>
          </a:stretch>
        </p:blipFill>
        <p:spPr>
          <a:xfrm>
            <a:off x="3459097" y="2941002"/>
            <a:ext cx="5273806" cy="2951798"/>
          </a:xfrm>
          <a:prstGeom prst="rect">
            <a:avLst/>
          </a:prstGeom>
        </p:spPr>
      </p:pic>
      <p:sp>
        <p:nvSpPr>
          <p:cNvPr id="7" name="文本框 6"/>
          <p:cNvSpPr txBox="1"/>
          <p:nvPr/>
        </p:nvSpPr>
        <p:spPr>
          <a:xfrm>
            <a:off x="1244600" y="2499546"/>
            <a:ext cx="9283700" cy="303545"/>
          </a:xfrm>
          <a:prstGeom prst="rect">
            <a:avLst/>
          </a:prstGeom>
          <a:noFill/>
        </p:spPr>
        <p:txBody>
          <a:bodyPr wrap="square">
            <a:spAutoFit/>
          </a:bodyPr>
          <a:lstStyle/>
          <a:p>
            <a:pPr indent="254000" algn="just">
              <a:lnSpc>
                <a:spcPts val="1450"/>
              </a:lnSpc>
            </a:pPr>
            <a:r>
              <a:rPr lang="zh-CN" altLang="zh-CN" sz="2000" kern="100">
                <a:effectLst/>
                <a:latin typeface="方正兰亭刊黑_GBK"/>
                <a:cs typeface="Times New Roman" panose="02020603050405020304" pitchFamily="18" charset="0"/>
              </a:rPr>
              <a:t>在上述代码，判断鼠标按键，如果是，弹出按键的提醒如图所示。</a:t>
            </a:r>
            <a:endParaRPr lang="zh-CN" altLang="zh-CN" sz="2000" kern="100">
              <a:effectLst/>
              <a:latin typeface="方正兰亭刊黑_GBK"/>
              <a:cs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8.4.2  </a:t>
            </a:r>
            <a:r>
              <a:rPr lang="zh-CN" altLang="en-US"/>
              <a:t>处理鼠标事件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en-US" altLang="zh-CN" b="1"/>
              <a:t>2. </a:t>
            </a:r>
            <a:r>
              <a:rPr lang="zh-CN" altLang="en-US" b="1"/>
              <a:t>鼠标的位置</a:t>
            </a:r>
            <a:endParaRPr lang="zh-CN" altLang="en-US" b="1"/>
          </a:p>
          <a:p>
            <a:r>
              <a:rPr lang="zh-CN" altLang="en-US"/>
              <a:t>       在鼠标事件处理函数中，可用</a:t>
            </a:r>
            <a:r>
              <a:rPr lang="en-US" altLang="zh-CN" b="1">
                <a:solidFill>
                  <a:schemeClr val="accent2">
                    <a:lumMod val="75000"/>
                  </a:schemeClr>
                </a:solidFill>
              </a:rPr>
              <a:t>Event</a:t>
            </a:r>
            <a:r>
              <a:rPr lang="zh-CN" altLang="en-US" b="1">
                <a:solidFill>
                  <a:schemeClr val="accent2">
                    <a:lumMod val="75000"/>
                  </a:schemeClr>
                </a:solidFill>
              </a:rPr>
              <a:t>对象的</a:t>
            </a:r>
            <a:r>
              <a:rPr lang="en-US" altLang="zh-CN" b="1">
                <a:solidFill>
                  <a:schemeClr val="accent2">
                    <a:lumMod val="75000"/>
                  </a:schemeClr>
                </a:solidFill>
              </a:rPr>
              <a:t>screenX</a:t>
            </a:r>
            <a:r>
              <a:rPr lang="zh-CN" altLang="en-US" b="1">
                <a:solidFill>
                  <a:schemeClr val="accent2">
                    <a:lumMod val="75000"/>
                  </a:schemeClr>
                </a:solidFill>
              </a:rPr>
              <a:t>和</a:t>
            </a:r>
            <a:r>
              <a:rPr lang="en-US" altLang="zh-CN" b="1">
                <a:solidFill>
                  <a:schemeClr val="accent2">
                    <a:lumMod val="75000"/>
                  </a:schemeClr>
                </a:solidFill>
              </a:rPr>
              <a:t>screenY </a:t>
            </a:r>
            <a:r>
              <a:rPr lang="zh-CN" altLang="en-US" b="1">
                <a:solidFill>
                  <a:schemeClr val="accent2">
                    <a:lumMod val="75000"/>
                  </a:schemeClr>
                </a:solidFill>
              </a:rPr>
              <a:t>、</a:t>
            </a:r>
            <a:r>
              <a:rPr lang="en-US" altLang="zh-CN" b="1">
                <a:solidFill>
                  <a:schemeClr val="accent2">
                    <a:lumMod val="75000"/>
                  </a:schemeClr>
                </a:solidFill>
              </a:rPr>
              <a:t>pageX</a:t>
            </a:r>
            <a:r>
              <a:rPr lang="zh-CN" altLang="en-US" b="1">
                <a:solidFill>
                  <a:schemeClr val="accent2">
                    <a:lumMod val="75000"/>
                  </a:schemeClr>
                </a:solidFill>
              </a:rPr>
              <a:t>和</a:t>
            </a:r>
            <a:r>
              <a:rPr lang="en-US" altLang="zh-CN" b="1">
                <a:solidFill>
                  <a:schemeClr val="accent2">
                    <a:lumMod val="75000"/>
                  </a:schemeClr>
                </a:solidFill>
              </a:rPr>
              <a:t>pageY</a:t>
            </a:r>
            <a:r>
              <a:rPr lang="zh-CN" altLang="en-US"/>
              <a:t>等位置属性实现获取鼠标位置的效果</a:t>
            </a:r>
            <a:r>
              <a:rPr lang="en-US" altLang="zh-CN"/>
              <a:t>.</a:t>
            </a:r>
            <a:endParaRPr lang="en-US" altLang="zh-CN"/>
          </a:p>
          <a:p>
            <a:r>
              <a:rPr lang="en-US" altLang="zh-CN"/>
              <a:t>      creenX</a:t>
            </a:r>
            <a:r>
              <a:rPr lang="zh-CN" altLang="en-US"/>
              <a:t>和</a:t>
            </a:r>
            <a:r>
              <a:rPr lang="en-US" altLang="zh-CN"/>
              <a:t>screenY</a:t>
            </a:r>
            <a:r>
              <a:rPr lang="zh-CN" altLang="en-US"/>
              <a:t>以电脑屏幕左上角为原点，</a:t>
            </a:r>
            <a:r>
              <a:rPr lang="en-US" altLang="zh-CN"/>
              <a:t>clientX</a:t>
            </a:r>
            <a:r>
              <a:rPr lang="zh-CN" altLang="en-US"/>
              <a:t>和</a:t>
            </a:r>
            <a:r>
              <a:rPr lang="en-US" altLang="zh-CN"/>
              <a:t>clientY</a:t>
            </a:r>
            <a:r>
              <a:rPr lang="zh-CN" altLang="en-US"/>
              <a:t>以浏览器左上角为原点，</a:t>
            </a:r>
            <a:r>
              <a:rPr lang="en-US" altLang="zh-CN"/>
              <a:t>offsetX</a:t>
            </a:r>
            <a:r>
              <a:rPr lang="zh-CN" altLang="en-US"/>
              <a:t>和</a:t>
            </a:r>
            <a:r>
              <a:rPr lang="en-US" altLang="zh-CN"/>
              <a:t>offsetY</a:t>
            </a:r>
            <a:r>
              <a:rPr lang="zh-CN" altLang="en-US"/>
              <a:t>以当前事件的目标对象左上角为原点，</a:t>
            </a:r>
            <a:r>
              <a:rPr lang="en-US" altLang="zh-CN"/>
              <a:t>pageX</a:t>
            </a:r>
            <a:r>
              <a:rPr lang="zh-CN" altLang="en-US"/>
              <a:t>和</a:t>
            </a:r>
            <a:r>
              <a:rPr lang="en-US" altLang="zh-CN"/>
              <a:t>pageY</a:t>
            </a:r>
            <a:r>
              <a:rPr lang="zh-CN" altLang="en-US"/>
              <a:t>以</a:t>
            </a:r>
            <a:r>
              <a:rPr lang="en-US" altLang="zh-CN"/>
              <a:t>Document </a:t>
            </a:r>
            <a:r>
              <a:rPr lang="zh-CN" altLang="en-US"/>
              <a:t>对象（文本窗口）左上角为原点，具体选择哪一组坐标属性要针对不同的原点而言。</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8-11】</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跟随鼠标移动的雪花</a:t>
            </a:r>
            <a:r>
              <a:rPr lang="en-US" altLang="zh-CN"/>
              <a:t>——</a:t>
            </a:r>
            <a:r>
              <a:rPr lang="zh-CN" altLang="en-US"/>
              <a:t>鼠标事件的位置属性</a:t>
            </a:r>
            <a:endParaRPr lang="zh-CN" altLang="en-US" dirty="0"/>
          </a:p>
        </p:txBody>
      </p:sp>
      <p:grpSp>
        <p:nvGrpSpPr>
          <p:cNvPr id="17" name="组合 16"/>
          <p:cNvGrpSpPr/>
          <p:nvPr/>
        </p:nvGrpSpPr>
        <p:grpSpPr>
          <a:xfrm>
            <a:off x="466438" y="2526504"/>
            <a:ext cx="5629562" cy="2330458"/>
            <a:chOff x="401629" y="2916136"/>
            <a:chExt cx="5629562" cy="3372310"/>
          </a:xfrm>
        </p:grpSpPr>
        <p:sp>
          <p:nvSpPr>
            <p:cNvPr id="8" name="任意多边形 7"/>
            <p:cNvSpPr/>
            <p:nvPr/>
          </p:nvSpPr>
          <p:spPr>
            <a:xfrm flipV="1">
              <a:off x="401629" y="2916136"/>
              <a:ext cx="5629562" cy="3372310"/>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724658" y="3974001"/>
              <a:ext cx="3630133" cy="1235162"/>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页面上移动鼠标时，雪花跟随鼠标移动。</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2"/>
            <a:ext cx="4850753" cy="4638781"/>
            <a:chOff x="6851559" y="2869060"/>
            <a:chExt cx="4850753" cy="5289966"/>
          </a:xfrm>
        </p:grpSpPr>
        <p:grpSp>
          <p:nvGrpSpPr>
            <p:cNvPr id="12" name="组合 11"/>
            <p:cNvGrpSpPr/>
            <p:nvPr/>
          </p:nvGrpSpPr>
          <p:grpSpPr>
            <a:xfrm>
              <a:off x="6851559" y="2869060"/>
              <a:ext cx="4850753" cy="4246965"/>
              <a:chOff x="6851558" y="2370297"/>
              <a:chExt cx="4850753" cy="4246965"/>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737152"/>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根据任务描述，首先通过</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pageX</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和</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pageY</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获得鼠标的位置。</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通过设置图片的位置和鼠标的位置一致，来实现雪花的移动效果。</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将事件驱动程序绑定到鼠标事件</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onmousemove</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上，当移动鼠标时，雪花也跟随移动。</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8-11】</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跟随鼠标移动的雪花</a:t>
            </a:r>
            <a:r>
              <a:rPr lang="en-US" altLang="zh-CN"/>
              <a:t>——</a:t>
            </a:r>
            <a:r>
              <a:rPr lang="zh-CN" altLang="en-US"/>
              <a:t>鼠标事件的位置属性</a:t>
            </a:r>
            <a:endParaRPr lang="zh-CN" altLang="en-US" dirty="0"/>
          </a:p>
        </p:txBody>
      </p:sp>
      <p:pic>
        <p:nvPicPr>
          <p:cNvPr id="3" name="图片 2"/>
          <p:cNvPicPr>
            <a:picLocks noChangeAspect="1"/>
          </p:cNvPicPr>
          <p:nvPr/>
        </p:nvPicPr>
        <p:blipFill>
          <a:blip r:embed="rId1"/>
          <a:stretch>
            <a:fillRect/>
          </a:stretch>
        </p:blipFill>
        <p:spPr>
          <a:xfrm>
            <a:off x="2640012" y="2039441"/>
            <a:ext cx="6581775" cy="4505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241" y="1153974"/>
            <a:ext cx="11209232" cy="4703087"/>
          </a:xfrm>
        </p:spPr>
        <p:txBody>
          <a:bodyPr>
            <a:normAutofit/>
          </a:bodyPr>
          <a:lstStyle/>
          <a:p>
            <a:pPr algn="just">
              <a:lnSpc>
                <a:spcPct val="150000"/>
              </a:lnSpc>
            </a:pPr>
            <a:r>
              <a:rPr lang="zh-CN" altLang="en-US" dirty="0"/>
              <a:t>       </a:t>
            </a:r>
            <a:r>
              <a:rPr lang="zh-CN" altLang="en-US" b="1" dirty="0">
                <a:solidFill>
                  <a:schemeClr val="accent2">
                    <a:lumMod val="75000"/>
                  </a:schemeClr>
                </a:solidFill>
              </a:rPr>
              <a:t>事件驱动是程序的一种执行方式</a:t>
            </a:r>
            <a:r>
              <a:rPr lang="zh-CN" altLang="en-US" dirty="0"/>
              <a:t>，也就是响应事件的发生而执行相关的事件处理程序的过程。</a:t>
            </a:r>
            <a:r>
              <a:rPr lang="zh-CN" altLang="en-US" dirty="0">
                <a:solidFill>
                  <a:srgbClr val="FF0000"/>
                </a:solidFill>
              </a:rPr>
              <a:t>强调整个应用程序是如何依赖和响应事件的。</a:t>
            </a:r>
            <a:endParaRPr lang="zh-CN" altLang="en-US" dirty="0">
              <a:solidFill>
                <a:srgbClr val="FF0000"/>
              </a:solidFill>
            </a:endParaRPr>
          </a:p>
          <a:p>
            <a:pPr algn="just">
              <a:lnSpc>
                <a:spcPct val="150000"/>
              </a:lnSpc>
            </a:pPr>
            <a:r>
              <a:rPr lang="en-US" altLang="zh-CN" dirty="0"/>
              <a:t>      </a:t>
            </a:r>
            <a:r>
              <a:rPr lang="zh-CN" altLang="en-US" dirty="0"/>
              <a:t>例如，当我们单击页面上的超链接触发单击事件时，浏览器会根据用户动作进行相关的事件处理操作，这里的事件驱动就是通过单击事件执行的。</a:t>
            </a:r>
            <a:endParaRPr lang="zh-CN" altLang="en-US" dirty="0"/>
          </a:p>
        </p:txBody>
      </p:sp>
      <p:sp>
        <p:nvSpPr>
          <p:cNvPr id="3" name="标题 2"/>
          <p:cNvSpPr>
            <a:spLocks noGrp="1"/>
          </p:cNvSpPr>
          <p:nvPr>
            <p:ph type="title"/>
          </p:nvPr>
        </p:nvSpPr>
        <p:spPr>
          <a:xfrm>
            <a:off x="747241" y="249383"/>
            <a:ext cx="7391400" cy="590556"/>
          </a:xfrm>
        </p:spPr>
        <p:txBody>
          <a:bodyPr/>
          <a:lstStyle/>
          <a:p>
            <a:r>
              <a:rPr lang="zh-CN" altLang="en-US" dirty="0"/>
              <a:t>事件驱动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8-11】</a:t>
            </a:r>
            <a:endParaRPr lang="zh-CN" altLang="en-US" dirty="0"/>
          </a:p>
        </p:txBody>
      </p:sp>
      <p:sp>
        <p:nvSpPr>
          <p:cNvPr id="5" name="内容占位符 4"/>
          <p:cNvSpPr>
            <a:spLocks noGrp="1"/>
          </p:cNvSpPr>
          <p:nvPr>
            <p:ph idx="1"/>
          </p:nvPr>
        </p:nvSpPr>
        <p:spPr>
          <a:xfrm>
            <a:off x="1139936" y="1341717"/>
            <a:ext cx="6770620" cy="642195"/>
          </a:xfrm>
        </p:spPr>
        <p:txBody>
          <a:bodyPr>
            <a:normAutofit fontScale="85000" lnSpcReduction="10000"/>
          </a:bodyPr>
          <a:lstStyle/>
          <a:p>
            <a:r>
              <a:rPr lang="zh-CN" altLang="en-US"/>
              <a:t>跟随鼠标移动的雪花</a:t>
            </a:r>
            <a:r>
              <a:rPr lang="en-US" altLang="zh-CN"/>
              <a:t>——</a:t>
            </a:r>
            <a:r>
              <a:rPr lang="zh-CN" altLang="en-US"/>
              <a:t>鼠标事件的位置属性</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88640" y="2499546"/>
            <a:ext cx="5471160" cy="346657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880519"/>
            <a:ext cx="9559636" cy="1325563"/>
          </a:xfrm>
        </p:spPr>
        <p:txBody>
          <a:bodyPr>
            <a:normAutofit/>
          </a:bodyPr>
          <a:lstStyle/>
          <a:p>
            <a:pPr algn="ctr"/>
            <a:r>
              <a:rPr lang="zh-CN" altLang="en-US" sz="5400"/>
              <a:t>任务</a:t>
            </a:r>
            <a:r>
              <a:rPr lang="en-US" altLang="zh-CN" sz="5400"/>
              <a:t>8.5  </a:t>
            </a:r>
            <a:r>
              <a:rPr lang="zh-CN" altLang="en-US" sz="5400"/>
              <a:t>处理页面事件</a:t>
            </a:r>
            <a:endParaRPr lang="zh-CN" altLang="en-US" sz="5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zh-CN" altLang="en-US" sz="3600"/>
              <a:t>处理页面事件</a:t>
            </a:r>
            <a:endParaRPr lang="zh-CN" altLang="en-US" dirty="0"/>
          </a:p>
        </p:txBody>
      </p:sp>
      <p:sp>
        <p:nvSpPr>
          <p:cNvPr id="5" name="内容占位符 4"/>
          <p:cNvSpPr>
            <a:spLocks noGrp="1"/>
          </p:cNvSpPr>
          <p:nvPr>
            <p:ph idx="1"/>
          </p:nvPr>
        </p:nvSpPr>
        <p:spPr>
          <a:xfrm>
            <a:off x="876300" y="1341717"/>
            <a:ext cx="10947400" cy="5046383"/>
          </a:xfrm>
        </p:spPr>
        <p:txBody>
          <a:bodyPr>
            <a:normAutofit/>
          </a:bodyPr>
          <a:lstStyle/>
          <a:p>
            <a:r>
              <a:rPr lang="zh-CN" altLang="en-US"/>
              <a:t>       页面事件是在页面加载或者改变浏览器大小、位置，以及对页面的滚动条进行操作时触发的事件。与页面相关的事件如表</a:t>
            </a:r>
            <a:r>
              <a:rPr lang="en-US" altLang="zh-CN"/>
              <a:t>8-8</a:t>
            </a:r>
            <a:r>
              <a:rPr lang="zh-CN" altLang="en-US"/>
              <a:t>所示。</a:t>
            </a:r>
            <a:endParaRPr lang="zh-CN" altLang="en-US"/>
          </a:p>
        </p:txBody>
      </p:sp>
      <p:graphicFrame>
        <p:nvGraphicFramePr>
          <p:cNvPr id="6" name="表格 5"/>
          <p:cNvGraphicFramePr>
            <a:graphicFrameLocks noGrp="1"/>
          </p:cNvGraphicFramePr>
          <p:nvPr/>
        </p:nvGraphicFramePr>
        <p:xfrm>
          <a:off x="1741840" y="2882900"/>
          <a:ext cx="7835900" cy="2827033"/>
        </p:xfrm>
        <a:graphic>
          <a:graphicData uri="http://schemas.openxmlformats.org/drawingml/2006/table">
            <a:tbl>
              <a:tblPr firstRow="1" firstCol="1" bandRow="1">
                <a:tableStyleId>{5C22544A-7EE6-4342-B048-85BDC9FD1C3A}</a:tableStyleId>
              </a:tblPr>
              <a:tblGrid>
                <a:gridCol w="2190022"/>
                <a:gridCol w="5645878"/>
              </a:tblGrid>
              <a:tr h="500058">
                <a:tc>
                  <a:txBody>
                    <a:bodyPr/>
                    <a:lstStyle/>
                    <a:p>
                      <a:pPr indent="228600" algn="ctr">
                        <a:lnSpc>
                          <a:spcPts val="1100"/>
                        </a:lnSpc>
                        <a:spcBef>
                          <a:spcPts val="240"/>
                        </a:spcBef>
                        <a:spcAft>
                          <a:spcPts val="240"/>
                        </a:spcAft>
                      </a:pPr>
                      <a:endParaRPr lang="en-US" altLang="zh-CN" sz="1800" kern="100">
                        <a:effectLst/>
                      </a:endParaRPr>
                    </a:p>
                    <a:p>
                      <a:pPr indent="228600" algn="ctr">
                        <a:lnSpc>
                          <a:spcPts val="1100"/>
                        </a:lnSpc>
                        <a:spcBef>
                          <a:spcPts val="240"/>
                        </a:spcBef>
                        <a:spcAft>
                          <a:spcPts val="240"/>
                        </a:spcAft>
                      </a:pPr>
                      <a:r>
                        <a:rPr lang="zh-CN" sz="1800" kern="100">
                          <a:effectLst/>
                        </a:rPr>
                        <a:t>事件</a:t>
                      </a:r>
                      <a:endParaRPr lang="zh-CN" sz="1800" kern="100">
                        <a:effectLst/>
                        <a:latin typeface="Arial" panose="020B0604020202020204" pitchFamily="34" charset="0"/>
                        <a:ea typeface="方正兰亭中黑_GBK"/>
                        <a:cs typeface="Times New Roman" panose="02020603050405020304" pitchFamily="18" charset="0"/>
                      </a:endParaRPr>
                    </a:p>
                  </a:txBody>
                  <a:tcPr marL="68580" marR="68580" marT="0" marB="0"/>
                </a:tc>
                <a:tc>
                  <a:txBody>
                    <a:bodyPr/>
                    <a:lstStyle/>
                    <a:p>
                      <a:pPr indent="228600" algn="ctr">
                        <a:lnSpc>
                          <a:spcPts val="1100"/>
                        </a:lnSpc>
                        <a:spcBef>
                          <a:spcPts val="240"/>
                        </a:spcBef>
                        <a:spcAft>
                          <a:spcPts val="240"/>
                        </a:spcAft>
                      </a:pPr>
                      <a:endParaRPr lang="en-US" altLang="zh-CN" sz="1800" kern="100">
                        <a:effectLst/>
                      </a:endParaRPr>
                    </a:p>
                    <a:p>
                      <a:pPr indent="228600" algn="ctr">
                        <a:lnSpc>
                          <a:spcPts val="1100"/>
                        </a:lnSpc>
                        <a:spcBef>
                          <a:spcPts val="240"/>
                        </a:spcBef>
                        <a:spcAft>
                          <a:spcPts val="240"/>
                        </a:spcAft>
                      </a:pPr>
                      <a:r>
                        <a:rPr lang="zh-CN" sz="1800" kern="100">
                          <a:effectLst/>
                        </a:rPr>
                        <a:t>说明</a:t>
                      </a:r>
                      <a:endParaRPr lang="zh-CN" sz="1800" kern="100">
                        <a:effectLst/>
                        <a:latin typeface="Arial" panose="020B0604020202020204" pitchFamily="34" charset="0"/>
                        <a:ea typeface="方正兰亭中黑_GBK"/>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onload</a:t>
                      </a:r>
                      <a:endParaRPr lang="zh-CN" sz="1800" kern="100">
                        <a:effectLst/>
                        <a:latin typeface="方正兰亭刊黑简体"/>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rPr>
                        <a:t>页面或图像加载完成时触发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onunload</a:t>
                      </a:r>
                      <a:endParaRPr lang="zh-CN" sz="1800" kern="100">
                        <a:effectLst/>
                        <a:latin typeface="方正兰亭刊黑简体"/>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rPr>
                        <a:t>关闭页面或页面跳转时触发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onerror</a:t>
                      </a:r>
                      <a:endParaRPr lang="zh-CN" sz="1800" kern="100">
                        <a:effectLst/>
                        <a:latin typeface="方正兰亭刊黑简体"/>
                        <a:cs typeface="Times New Roman" panose="02020603050405020304" pitchFamily="18" charset="0"/>
                      </a:endParaRPr>
                    </a:p>
                  </a:txBody>
                  <a:tcPr marL="68580" marR="68580" marT="0" marB="0" anchor="ctr"/>
                </a:tc>
                <a:tc>
                  <a:txBody>
                    <a:bodyPr/>
                    <a:lstStyle/>
                    <a:p>
                      <a:pPr indent="228600" algn="l">
                        <a:spcBef>
                          <a:spcPts val="70"/>
                        </a:spcBef>
                        <a:spcAft>
                          <a:spcPts val="70"/>
                        </a:spcAft>
                      </a:pPr>
                      <a:r>
                        <a:rPr lang="zh-CN" sz="1800" kern="100">
                          <a:effectLst/>
                        </a:rPr>
                        <a:t>加载文档或图像发生错误时触发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onresize</a:t>
                      </a:r>
                      <a:endParaRPr lang="zh-CN" sz="1800" kern="100">
                        <a:effectLst/>
                        <a:latin typeface="方正兰亭刊黑简体"/>
                        <a:cs typeface="Times New Roman" panose="02020603050405020304" pitchFamily="18" charset="0"/>
                      </a:endParaRPr>
                    </a:p>
                  </a:txBody>
                  <a:tcPr marL="68580" marR="68580" marT="0" marB="0" anchor="ctr"/>
                </a:tc>
                <a:tc>
                  <a:txBody>
                    <a:bodyPr/>
                    <a:lstStyle/>
                    <a:p>
                      <a:pPr indent="228600" algn="l">
                        <a:spcBef>
                          <a:spcPts val="70"/>
                        </a:spcBef>
                        <a:spcAft>
                          <a:spcPts val="70"/>
                        </a:spcAft>
                      </a:pPr>
                      <a:r>
                        <a:rPr lang="zh-CN" sz="1800" kern="100">
                          <a:effectLst/>
                        </a:rPr>
                        <a:t>改变窗口大小时触发</a:t>
                      </a:r>
                      <a:endParaRPr lang="zh-CN" sz="1800" kern="100">
                        <a:effectLst/>
                        <a:latin typeface="方正兰亭刊黑简体"/>
                        <a:cs typeface="Times New Roman" panose="02020603050405020304" pitchFamily="18" charset="0"/>
                      </a:endParaRPr>
                    </a:p>
                  </a:txBody>
                  <a:tcPr marL="68580" marR="68580" marT="0" marB="0"/>
                </a:tc>
              </a:tr>
              <a:tr h="465395">
                <a:tc>
                  <a:txBody>
                    <a:bodyPr/>
                    <a:lstStyle/>
                    <a:p>
                      <a:pPr indent="228600" algn="ctr">
                        <a:spcBef>
                          <a:spcPts val="70"/>
                        </a:spcBef>
                        <a:spcAft>
                          <a:spcPts val="70"/>
                        </a:spcAft>
                      </a:pPr>
                      <a:r>
                        <a:rPr lang="en-US" sz="1800" kern="100">
                          <a:effectLst/>
                        </a:rPr>
                        <a:t>onbeforeunload</a:t>
                      </a:r>
                      <a:endParaRPr lang="zh-CN" sz="1800" kern="100">
                        <a:effectLst/>
                        <a:latin typeface="方正兰亭刊黑简体"/>
                        <a:cs typeface="Times New Roman" panose="02020603050405020304" pitchFamily="18" charset="0"/>
                      </a:endParaRPr>
                    </a:p>
                  </a:txBody>
                  <a:tcPr marL="68580" marR="68580" marT="0" marB="0"/>
                </a:tc>
                <a:tc>
                  <a:txBody>
                    <a:bodyPr/>
                    <a:lstStyle/>
                    <a:p>
                      <a:pPr indent="228600" algn="l">
                        <a:spcBef>
                          <a:spcPts val="70"/>
                        </a:spcBef>
                        <a:spcAft>
                          <a:spcPts val="70"/>
                        </a:spcAft>
                      </a:pPr>
                      <a:r>
                        <a:rPr lang="zh-CN" sz="1800" kern="100">
                          <a:effectLst/>
                        </a:rPr>
                        <a:t>当前页面改变时触发</a:t>
                      </a:r>
                      <a:endParaRPr lang="zh-CN" sz="1800" kern="100">
                        <a:effectLst/>
                        <a:latin typeface="方正兰亭刊黑简体"/>
                        <a:cs typeface="Times New Roman" panose="02020603050405020304" pitchFamily="18" charset="0"/>
                      </a:endParaRPr>
                    </a:p>
                  </a:txBody>
                  <a:tcPr marL="68580" marR="68580" marT="0" marB="0"/>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sz="3600"/>
              <a:t>8.5.1  </a:t>
            </a:r>
            <a:r>
              <a:rPr lang="zh-CN" altLang="en-US" sz="3600"/>
              <a:t>页面加载</a:t>
            </a:r>
            <a:endParaRPr lang="zh-CN" altLang="en-US" dirty="0"/>
          </a:p>
        </p:txBody>
      </p:sp>
      <p:sp>
        <p:nvSpPr>
          <p:cNvPr id="5" name="内容占位符 4"/>
          <p:cNvSpPr>
            <a:spLocks noGrp="1"/>
          </p:cNvSpPr>
          <p:nvPr>
            <p:ph idx="1"/>
          </p:nvPr>
        </p:nvSpPr>
        <p:spPr>
          <a:xfrm>
            <a:off x="622300" y="1303617"/>
            <a:ext cx="10947400" cy="5046383"/>
          </a:xfrm>
        </p:spPr>
        <p:txBody>
          <a:bodyPr>
            <a:normAutofit/>
          </a:bodyPr>
          <a:lstStyle/>
          <a:p>
            <a:r>
              <a:rPr lang="zh-CN" altLang="en-US">
                <a:solidFill>
                  <a:schemeClr val="accent2">
                    <a:lumMod val="75000"/>
                  </a:schemeClr>
                </a:solidFill>
              </a:rPr>
              <a:t>       </a:t>
            </a:r>
            <a:r>
              <a:rPr lang="zh-CN" altLang="en-US" sz="2400">
                <a:solidFill>
                  <a:schemeClr val="accent2">
                    <a:lumMod val="75000"/>
                  </a:schemeClr>
                </a:solidFill>
              </a:rPr>
              <a:t>加载（</a:t>
            </a:r>
            <a:r>
              <a:rPr lang="en-US" altLang="zh-CN" sz="2400">
                <a:solidFill>
                  <a:schemeClr val="accent2">
                    <a:lumMod val="75000"/>
                  </a:schemeClr>
                </a:solidFill>
              </a:rPr>
              <a:t>onload</a:t>
            </a:r>
            <a:r>
              <a:rPr lang="zh-CN" altLang="en-US" sz="2400">
                <a:solidFill>
                  <a:schemeClr val="accent2">
                    <a:lumMod val="75000"/>
                  </a:schemeClr>
                </a:solidFill>
              </a:rPr>
              <a:t>）事件</a:t>
            </a:r>
            <a:r>
              <a:rPr lang="zh-CN" altLang="en-US" sz="2400"/>
              <a:t>在网页加载完成后触发相应的事件处理程序，它可以在页面加载完成后，对页面中的表格样式、字体、背景颜色进行设置。</a:t>
            </a:r>
            <a:endParaRPr lang="zh-CN" altLang="en-US" sz="2400"/>
          </a:p>
          <a:p>
            <a:r>
              <a:rPr lang="en-US" altLang="zh-CN" sz="2400" b="1"/>
              <a:t>1. &lt;body&gt;</a:t>
            </a:r>
            <a:r>
              <a:rPr lang="zh-CN" altLang="en-US" sz="2400" b="1"/>
              <a:t>元素绑定</a:t>
            </a:r>
            <a:r>
              <a:rPr lang="en-US" altLang="zh-CN" sz="2400" b="1"/>
              <a:t>onload</a:t>
            </a:r>
            <a:r>
              <a:rPr lang="zh-CN" altLang="en-US" sz="2400" b="1"/>
              <a:t>事件</a:t>
            </a:r>
            <a:endParaRPr lang="zh-CN" altLang="en-US" sz="2400" b="1"/>
          </a:p>
          <a:p>
            <a:r>
              <a:rPr lang="en-US" altLang="zh-CN" sz="2400"/>
              <a:t>       &lt;body&gt;</a:t>
            </a:r>
            <a:r>
              <a:rPr lang="zh-CN" altLang="en-US" sz="2400"/>
              <a:t>元素绑定</a:t>
            </a:r>
            <a:r>
              <a:rPr lang="en-US" altLang="zh-CN" sz="2400"/>
              <a:t>onload</a:t>
            </a:r>
            <a:r>
              <a:rPr lang="zh-CN" altLang="en-US" sz="2400"/>
              <a:t>事件后，当浏览器中当前</a:t>
            </a:r>
            <a:r>
              <a:rPr lang="en-US" altLang="zh-CN" sz="2400"/>
              <a:t>HTML</a:t>
            </a:r>
            <a:r>
              <a:rPr lang="zh-CN" altLang="en-US" sz="2400"/>
              <a:t>文档装载完成就会触发</a:t>
            </a:r>
            <a:r>
              <a:rPr lang="en-US" altLang="zh-CN" sz="2400"/>
              <a:t>onload</a:t>
            </a:r>
            <a:r>
              <a:rPr lang="zh-CN" altLang="en-US" sz="2400"/>
              <a:t>事件，页面中的脚本就可以访问页面中的任意元素。根据</a:t>
            </a:r>
            <a:r>
              <a:rPr lang="en-US" altLang="zh-CN" sz="2400"/>
              <a:t>onload</a:t>
            </a:r>
            <a:r>
              <a:rPr lang="zh-CN" altLang="en-US" sz="2400"/>
              <a:t>元素的这种特性，可以将需要在页面载入后立即执行的脚本放在</a:t>
            </a:r>
            <a:r>
              <a:rPr lang="en-US" altLang="zh-CN" sz="2400">
                <a:solidFill>
                  <a:schemeClr val="accent2">
                    <a:lumMod val="75000"/>
                  </a:schemeClr>
                </a:solidFill>
              </a:rPr>
              <a:t>onload</a:t>
            </a:r>
            <a:r>
              <a:rPr lang="zh-CN" altLang="en-US" sz="2400">
                <a:solidFill>
                  <a:schemeClr val="accent2">
                    <a:lumMod val="75000"/>
                  </a:schemeClr>
                </a:solidFill>
              </a:rPr>
              <a:t>事件处理函数中</a:t>
            </a:r>
            <a:r>
              <a:rPr lang="zh-CN" altLang="en-US" sz="2400"/>
              <a:t>，脚本的执行不受</a:t>
            </a:r>
            <a:r>
              <a:rPr lang="en-US" altLang="zh-CN" sz="2400"/>
              <a:t>onload</a:t>
            </a:r>
            <a:r>
              <a:rPr lang="zh-CN" altLang="en-US" sz="2400"/>
              <a:t>事件处理函数的定义位置和访问的元素在页面中的先后顺序影响。</a:t>
            </a:r>
            <a:endParaRPr lang="zh-CN" altLang="en-US"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sz="3600"/>
              <a:t>8.5.1  </a:t>
            </a:r>
            <a:r>
              <a:rPr lang="zh-CN" altLang="en-US" sz="3600"/>
              <a:t>页面加载</a:t>
            </a:r>
            <a:endParaRPr lang="zh-CN" altLang="en-US" dirty="0"/>
          </a:p>
        </p:txBody>
      </p:sp>
      <p:sp>
        <p:nvSpPr>
          <p:cNvPr id="5" name="内容占位符 4"/>
          <p:cNvSpPr>
            <a:spLocks noGrp="1"/>
          </p:cNvSpPr>
          <p:nvPr>
            <p:ph idx="1"/>
          </p:nvPr>
        </p:nvSpPr>
        <p:spPr>
          <a:xfrm>
            <a:off x="622300" y="1498383"/>
            <a:ext cx="10947400" cy="5046383"/>
          </a:xfrm>
        </p:spPr>
        <p:txBody>
          <a:bodyPr>
            <a:normAutofit/>
          </a:bodyPr>
          <a:lstStyle/>
          <a:p>
            <a:pPr indent="254000" algn="just">
              <a:lnSpc>
                <a:spcPts val="1450"/>
              </a:lnSpc>
            </a:pPr>
            <a:r>
              <a:rPr lang="zh-CN" altLang="zh-CN" sz="1800" b="1" kern="100">
                <a:effectLst/>
                <a:cs typeface="Times New Roman" panose="02020603050405020304" pitchFamily="18" charset="0"/>
              </a:rPr>
              <a:t>【例</a:t>
            </a:r>
            <a:r>
              <a:rPr lang="en-US" altLang="zh-CN" sz="1800" b="1" kern="100">
                <a:effectLst/>
                <a:cs typeface="Times New Roman" panose="02020603050405020304" pitchFamily="18" charset="0"/>
              </a:rPr>
              <a:t>8-3</a:t>
            </a:r>
            <a:r>
              <a:rPr lang="zh-CN" altLang="zh-CN" sz="1800" b="1" kern="100">
                <a:effectLst/>
                <a:cs typeface="Times New Roman" panose="02020603050405020304" pitchFamily="18" charset="0"/>
              </a:rPr>
              <a:t>】</a:t>
            </a:r>
            <a:r>
              <a:rPr lang="zh-CN" altLang="zh-CN" sz="1800" kern="100">
                <a:effectLst/>
                <a:cs typeface="Times New Roman" panose="02020603050405020304" pitchFamily="18" charset="0"/>
              </a:rPr>
              <a:t>将</a:t>
            </a:r>
            <a:r>
              <a:rPr lang="en-US" altLang="zh-CN" sz="1800" kern="100">
                <a:effectLst/>
                <a:cs typeface="Times New Roman" panose="02020603050405020304" pitchFamily="18" charset="0"/>
              </a:rPr>
              <a:t>onload</a:t>
            </a:r>
            <a:r>
              <a:rPr lang="zh-CN" altLang="zh-CN" sz="1800" kern="100">
                <a:effectLst/>
                <a:cs typeface="Times New Roman" panose="02020603050405020304" pitchFamily="18" charset="0"/>
              </a:rPr>
              <a:t>事件绑定到</a:t>
            </a:r>
            <a:r>
              <a:rPr lang="en-US" altLang="zh-CN" sz="1800" kern="100">
                <a:effectLst/>
                <a:cs typeface="Times New Roman" panose="02020603050405020304" pitchFamily="18" charset="0"/>
              </a:rPr>
              <a:t>&lt;body&gt;</a:t>
            </a:r>
            <a:r>
              <a:rPr lang="zh-CN" altLang="zh-CN" sz="1800" kern="100">
                <a:effectLst/>
                <a:cs typeface="Times New Roman" panose="02020603050405020304" pitchFamily="18" charset="0"/>
              </a:rPr>
              <a:t>元素示例。</a:t>
            </a:r>
            <a:endParaRPr lang="zh-CN" altLang="zh-CN" sz="1800" kern="100">
              <a:effectLst/>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685711" y="2344241"/>
            <a:ext cx="6181725" cy="4200525"/>
          </a:xfrm>
          <a:prstGeom prst="rect">
            <a:avLst/>
          </a:prstGeom>
        </p:spPr>
      </p:pic>
      <p:pic>
        <p:nvPicPr>
          <p:cNvPr id="6" name="图片 5"/>
          <p:cNvPicPr>
            <a:picLocks noChangeAspect="1"/>
          </p:cNvPicPr>
          <p:nvPr/>
        </p:nvPicPr>
        <p:blipFill>
          <a:blip r:embed="rId2"/>
          <a:stretch>
            <a:fillRect/>
          </a:stretch>
        </p:blipFill>
        <p:spPr>
          <a:xfrm>
            <a:off x="7121524" y="2976788"/>
            <a:ext cx="4816476" cy="2089571"/>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sz="3600"/>
              <a:t>8.5.1  </a:t>
            </a:r>
            <a:r>
              <a:rPr lang="zh-CN" altLang="en-US" sz="3600"/>
              <a:t>页面加载</a:t>
            </a:r>
            <a:endParaRPr lang="zh-CN" altLang="en-US" dirty="0"/>
          </a:p>
        </p:txBody>
      </p:sp>
      <p:sp>
        <p:nvSpPr>
          <p:cNvPr id="5" name="内容占位符 4"/>
          <p:cNvSpPr>
            <a:spLocks noGrp="1"/>
          </p:cNvSpPr>
          <p:nvPr>
            <p:ph idx="1"/>
          </p:nvPr>
        </p:nvSpPr>
        <p:spPr>
          <a:xfrm>
            <a:off x="622300" y="1244601"/>
            <a:ext cx="10947400" cy="5300166"/>
          </a:xfrm>
        </p:spPr>
        <p:txBody>
          <a:bodyPr>
            <a:normAutofit/>
          </a:bodyPr>
          <a:lstStyle/>
          <a:p>
            <a:pPr indent="190500" algn="just">
              <a:lnSpc>
                <a:spcPct val="150000"/>
              </a:lnSpc>
              <a:spcBef>
                <a:spcPts val="600"/>
              </a:spcBef>
            </a:pPr>
            <a:r>
              <a:rPr lang="en-US" altLang="zh-CN" sz="1800" b="1" kern="100">
                <a:effectLst/>
                <a:cs typeface="Times New Roman" panose="02020603050405020304" pitchFamily="18" charset="0"/>
              </a:rPr>
              <a:t>2. &lt;window&gt;</a:t>
            </a:r>
            <a:r>
              <a:rPr lang="zh-CN" altLang="zh-CN" sz="1800" b="1" kern="100">
                <a:effectLst/>
                <a:cs typeface="Times New Roman" panose="02020603050405020304" pitchFamily="18" charset="0"/>
              </a:rPr>
              <a:t>元素绑定</a:t>
            </a:r>
            <a:r>
              <a:rPr lang="en-US" altLang="zh-CN" sz="1800" b="1" kern="100">
                <a:effectLst/>
                <a:cs typeface="Times New Roman" panose="02020603050405020304" pitchFamily="18" charset="0"/>
              </a:rPr>
              <a:t>onload</a:t>
            </a:r>
            <a:r>
              <a:rPr lang="zh-CN" altLang="zh-CN" sz="1800" b="1" kern="100">
                <a:effectLst/>
                <a:cs typeface="Times New Roman" panose="02020603050405020304" pitchFamily="18" charset="0"/>
              </a:rPr>
              <a:t>事件</a:t>
            </a:r>
            <a:endParaRPr lang="zh-CN" altLang="zh-CN" sz="1800" b="1" kern="100">
              <a:effectLst/>
              <a:cs typeface="Times New Roman" panose="02020603050405020304" pitchFamily="18" charset="0"/>
            </a:endParaRPr>
          </a:p>
          <a:p>
            <a:pPr indent="254000" algn="just">
              <a:lnSpc>
                <a:spcPct val="150000"/>
              </a:lnSpc>
            </a:pPr>
            <a:r>
              <a:rPr lang="zh-CN" altLang="zh-CN" sz="1800" kern="100">
                <a:effectLst/>
                <a:cs typeface="Times New Roman" panose="02020603050405020304" pitchFamily="18" charset="0"/>
              </a:rPr>
              <a:t>可以绑定到</a:t>
            </a:r>
            <a:r>
              <a:rPr lang="en-US" altLang="zh-CN" sz="1800" kern="100">
                <a:effectLst/>
                <a:cs typeface="Times New Roman" panose="02020603050405020304" pitchFamily="18" charset="0"/>
              </a:rPr>
              <a:t>&lt;body&gt;</a:t>
            </a:r>
            <a:r>
              <a:rPr lang="zh-CN" altLang="zh-CN" sz="1800" kern="100">
                <a:effectLst/>
                <a:cs typeface="Times New Roman" panose="02020603050405020304" pitchFamily="18" charset="0"/>
              </a:rPr>
              <a:t>元素的一些页面事件（如</a:t>
            </a:r>
            <a:r>
              <a:rPr lang="en-US" altLang="zh-CN" sz="1800" kern="100">
                <a:effectLst/>
                <a:cs typeface="Times New Roman" panose="02020603050405020304" pitchFamily="18" charset="0"/>
              </a:rPr>
              <a:t>onload</a:t>
            </a:r>
            <a:r>
              <a:rPr lang="zh-CN" altLang="zh-CN" sz="1800" kern="100">
                <a:effectLst/>
                <a:cs typeface="Times New Roman" panose="02020603050405020304" pitchFamily="18" charset="0"/>
              </a:rPr>
              <a:t>、</a:t>
            </a:r>
            <a:r>
              <a:rPr lang="en-US" altLang="zh-CN" sz="1800" kern="100">
                <a:effectLst/>
                <a:cs typeface="Times New Roman" panose="02020603050405020304" pitchFamily="18" charset="0"/>
              </a:rPr>
              <a:t>onunload</a:t>
            </a:r>
            <a:r>
              <a:rPr lang="zh-CN" altLang="zh-CN" sz="1800" kern="100">
                <a:effectLst/>
                <a:cs typeface="Times New Roman" panose="02020603050405020304" pitchFamily="18" charset="0"/>
              </a:rPr>
              <a:t>、</a:t>
            </a:r>
            <a:r>
              <a:rPr lang="en-US" altLang="zh-CN" sz="1800" kern="100">
                <a:effectLst/>
                <a:cs typeface="Times New Roman" panose="02020603050405020304" pitchFamily="18" charset="0"/>
              </a:rPr>
              <a:t>onresize</a:t>
            </a:r>
            <a:r>
              <a:rPr lang="zh-CN" altLang="zh-CN" sz="1800" kern="100">
                <a:effectLst/>
                <a:cs typeface="Times New Roman" panose="02020603050405020304" pitchFamily="18" charset="0"/>
              </a:rPr>
              <a:t>和</a:t>
            </a:r>
            <a:r>
              <a:rPr lang="en-US" altLang="zh-CN" sz="1800" kern="100">
                <a:effectLst/>
                <a:cs typeface="Times New Roman" panose="02020603050405020304" pitchFamily="18" charset="0"/>
              </a:rPr>
              <a:t>onerror</a:t>
            </a:r>
            <a:r>
              <a:rPr lang="zh-CN" altLang="zh-CN" sz="1800" kern="100">
                <a:effectLst/>
                <a:cs typeface="Times New Roman" panose="02020603050405020304" pitchFamily="18" charset="0"/>
              </a:rPr>
              <a:t>等）也可以绑定到</a:t>
            </a:r>
            <a:r>
              <a:rPr lang="en-US" altLang="zh-CN" sz="1800" kern="100">
                <a:effectLst/>
                <a:cs typeface="Times New Roman" panose="02020603050405020304" pitchFamily="18" charset="0"/>
              </a:rPr>
              <a:t>Window</a:t>
            </a:r>
            <a:r>
              <a:rPr lang="zh-CN" altLang="zh-CN" sz="1800" kern="100">
                <a:effectLst/>
                <a:cs typeface="Times New Roman" panose="02020603050405020304" pitchFamily="18" charset="0"/>
              </a:rPr>
              <a:t>对象，效果基本相同，具体应用如【例</a:t>
            </a:r>
            <a:r>
              <a:rPr lang="en-US" altLang="zh-CN" sz="1800" kern="100">
                <a:effectLst/>
                <a:cs typeface="Times New Roman" panose="02020603050405020304" pitchFamily="18" charset="0"/>
              </a:rPr>
              <a:t>8-4</a:t>
            </a:r>
            <a:r>
              <a:rPr lang="zh-CN" altLang="zh-CN" sz="1800" kern="100">
                <a:effectLst/>
                <a:cs typeface="Times New Roman" panose="02020603050405020304" pitchFamily="18" charset="0"/>
              </a:rPr>
              <a:t>】所示。</a:t>
            </a:r>
            <a:endParaRPr lang="en-US" altLang="zh-CN" sz="1800" kern="100">
              <a:effectLst/>
              <a:cs typeface="Times New Roman" panose="02020603050405020304" pitchFamily="18" charset="0"/>
            </a:endParaRPr>
          </a:p>
          <a:p>
            <a:pPr indent="254000" algn="just">
              <a:lnSpc>
                <a:spcPct val="150000"/>
              </a:lnSpc>
            </a:pPr>
            <a:r>
              <a:rPr lang="zh-CN" altLang="zh-CN" sz="1800" b="1" kern="100">
                <a:effectLst/>
                <a:latin typeface="方正兰亭刊黑_GBK"/>
                <a:cs typeface="Times New Roman" panose="02020603050405020304" pitchFamily="18" charset="0"/>
              </a:rPr>
              <a:t>【例</a:t>
            </a:r>
            <a:r>
              <a:rPr lang="en-US" altLang="zh-CN" sz="1800" b="1" kern="100">
                <a:effectLst/>
                <a:latin typeface="方正兰亭刊黑_GBK"/>
                <a:cs typeface="Times New Roman" panose="02020603050405020304" pitchFamily="18" charset="0"/>
              </a:rPr>
              <a:t>8-4</a:t>
            </a:r>
            <a:r>
              <a:rPr lang="zh-CN" altLang="zh-CN" sz="1800" b="1" kern="100">
                <a:effectLst/>
                <a:latin typeface="方正兰亭刊黑_GBK"/>
                <a:cs typeface="Times New Roman" panose="02020603050405020304" pitchFamily="18" charset="0"/>
              </a:rPr>
              <a:t>】</a:t>
            </a:r>
            <a:r>
              <a:rPr lang="en-US" altLang="zh-CN" sz="1800" kern="100">
                <a:effectLst/>
                <a:latin typeface="方正兰亭刊黑_GBK"/>
                <a:cs typeface="Times New Roman" panose="02020603050405020304" pitchFamily="18" charset="0"/>
              </a:rPr>
              <a:t>onload</a:t>
            </a:r>
            <a:r>
              <a:rPr lang="zh-CN" altLang="zh-CN" sz="1800" kern="100">
                <a:effectLst/>
                <a:latin typeface="方正兰亭刊黑_GBK"/>
                <a:cs typeface="Times New Roman" panose="02020603050405020304" pitchFamily="18" charset="0"/>
              </a:rPr>
              <a:t>事件绑定</a:t>
            </a:r>
            <a:r>
              <a:rPr lang="en-US" altLang="zh-CN" sz="1800" kern="100">
                <a:effectLst/>
                <a:latin typeface="方正兰亭刊黑_GBK"/>
                <a:cs typeface="Times New Roman" panose="02020603050405020304" pitchFamily="18" charset="0"/>
              </a:rPr>
              <a:t>window</a:t>
            </a:r>
            <a:r>
              <a:rPr lang="zh-CN" altLang="zh-CN" sz="1800" kern="100">
                <a:effectLst/>
                <a:latin typeface="方正兰亭刊黑_GBK"/>
                <a:cs typeface="Times New Roman" panose="02020603050405020304" pitchFamily="18" charset="0"/>
              </a:rPr>
              <a:t>元素示例。</a:t>
            </a:r>
            <a:endParaRPr lang="zh-CN" altLang="zh-CN" sz="1800" kern="100">
              <a:effectLst/>
              <a:latin typeface="方正兰亭刊黑_GBK"/>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704850" y="3606125"/>
            <a:ext cx="5391150" cy="2819400"/>
          </a:xfrm>
          <a:prstGeom prst="rect">
            <a:avLst/>
          </a:prstGeom>
        </p:spPr>
      </p:pic>
      <p:pic>
        <p:nvPicPr>
          <p:cNvPr id="8" name="图片 7"/>
          <p:cNvPicPr>
            <a:picLocks noChangeAspect="1"/>
          </p:cNvPicPr>
          <p:nvPr/>
        </p:nvPicPr>
        <p:blipFill>
          <a:blip r:embed="rId2"/>
          <a:stretch>
            <a:fillRect/>
          </a:stretch>
        </p:blipFill>
        <p:spPr>
          <a:xfrm>
            <a:off x="6969806" y="3957399"/>
            <a:ext cx="4288878" cy="1988503"/>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8-12】</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网页加载时缩小图片</a:t>
            </a:r>
            <a:r>
              <a:rPr lang="en-US" altLang="zh-CN"/>
              <a:t>——onload</a:t>
            </a:r>
            <a:r>
              <a:rPr lang="zh-CN" altLang="en-US"/>
              <a:t>事件</a:t>
            </a:r>
            <a:endParaRPr lang="zh-CN" altLang="en-US" dirty="0"/>
          </a:p>
        </p:txBody>
      </p:sp>
      <p:grpSp>
        <p:nvGrpSpPr>
          <p:cNvPr id="17" name="组合 16"/>
          <p:cNvGrpSpPr/>
          <p:nvPr/>
        </p:nvGrpSpPr>
        <p:grpSpPr>
          <a:xfrm>
            <a:off x="466438" y="2526504"/>
            <a:ext cx="5629562" cy="2896396"/>
            <a:chOff x="401629" y="2916136"/>
            <a:chExt cx="5629562" cy="4191256"/>
          </a:xfrm>
        </p:grpSpPr>
        <p:sp>
          <p:nvSpPr>
            <p:cNvPr id="8" name="任意多边形 7"/>
            <p:cNvSpPr/>
            <p:nvPr/>
          </p:nvSpPr>
          <p:spPr>
            <a:xfrm flipV="1">
              <a:off x="401629" y="2916136"/>
              <a:ext cx="5629562" cy="4191256"/>
            </a:xfrm>
            <a:custGeom>
              <a:avLst/>
              <a:gdLst>
                <a:gd name="connsiteX0" fmla="*/ 140023 w 6857723"/>
                <a:gd name="connsiteY0" fmla="*/ 0 h 2520214"/>
                <a:gd name="connsiteX1" fmla="*/ 6031901 w 6857723"/>
                <a:gd name="connsiteY1" fmla="*/ 0 h 2520214"/>
                <a:gd name="connsiteX2" fmla="*/ 6171924 w 6857723"/>
                <a:gd name="connsiteY2" fmla="*/ 140023 h 2520214"/>
                <a:gd name="connsiteX3" fmla="*/ 6171924 w 6857723"/>
                <a:gd name="connsiteY3" fmla="*/ 888983 h 2520214"/>
                <a:gd name="connsiteX4" fmla="*/ 6514824 w 6857723"/>
                <a:gd name="connsiteY4" fmla="*/ 888983 h 2520214"/>
                <a:gd name="connsiteX5" fmla="*/ 6514824 w 6857723"/>
                <a:gd name="connsiteY5" fmla="*/ 517859 h 2520214"/>
                <a:gd name="connsiteX6" fmla="*/ 6857723 w 6857723"/>
                <a:gd name="connsiteY6" fmla="*/ 1260107 h 2520214"/>
                <a:gd name="connsiteX7" fmla="*/ 6514824 w 6857723"/>
                <a:gd name="connsiteY7" fmla="*/ 2002355 h 2520214"/>
                <a:gd name="connsiteX8" fmla="*/ 6514824 w 6857723"/>
                <a:gd name="connsiteY8" fmla="*/ 1631231 h 2520214"/>
                <a:gd name="connsiteX9" fmla="*/ 6171924 w 6857723"/>
                <a:gd name="connsiteY9" fmla="*/ 1631231 h 2520214"/>
                <a:gd name="connsiteX10" fmla="*/ 6171924 w 6857723"/>
                <a:gd name="connsiteY10" fmla="*/ 2380191 h 2520214"/>
                <a:gd name="connsiteX11" fmla="*/ 6031901 w 6857723"/>
                <a:gd name="connsiteY11" fmla="*/ 2520214 h 2520214"/>
                <a:gd name="connsiteX12" fmla="*/ 140023 w 6857723"/>
                <a:gd name="connsiteY12" fmla="*/ 2520214 h 2520214"/>
                <a:gd name="connsiteX13" fmla="*/ 0 w 6857723"/>
                <a:gd name="connsiteY13" fmla="*/ 2380191 h 2520214"/>
                <a:gd name="connsiteX14" fmla="*/ 0 w 6857723"/>
                <a:gd name="connsiteY14" fmla="*/ 140023 h 2520214"/>
                <a:gd name="connsiteX15" fmla="*/ 140023 w 6857723"/>
                <a:gd name="connsiteY15" fmla="*/ 0 h 25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7723" h="2520214">
                  <a:moveTo>
                    <a:pt x="140023" y="0"/>
                  </a:moveTo>
                  <a:lnTo>
                    <a:pt x="6031901" y="0"/>
                  </a:lnTo>
                  <a:cubicBezTo>
                    <a:pt x="6109234" y="0"/>
                    <a:pt x="6171924" y="62690"/>
                    <a:pt x="6171924" y="140023"/>
                  </a:cubicBezTo>
                  <a:lnTo>
                    <a:pt x="6171924" y="888983"/>
                  </a:lnTo>
                  <a:lnTo>
                    <a:pt x="6514824" y="888983"/>
                  </a:lnTo>
                  <a:lnTo>
                    <a:pt x="6514824" y="517859"/>
                  </a:lnTo>
                  <a:lnTo>
                    <a:pt x="6857723" y="1260107"/>
                  </a:lnTo>
                  <a:lnTo>
                    <a:pt x="6514824" y="2002355"/>
                  </a:lnTo>
                  <a:lnTo>
                    <a:pt x="6514824" y="1631231"/>
                  </a:lnTo>
                  <a:lnTo>
                    <a:pt x="6171924" y="1631231"/>
                  </a:lnTo>
                  <a:lnTo>
                    <a:pt x="6171924" y="2380191"/>
                  </a:lnTo>
                  <a:cubicBezTo>
                    <a:pt x="6171924" y="2457524"/>
                    <a:pt x="6109234" y="2520214"/>
                    <a:pt x="6031901" y="2520214"/>
                  </a:cubicBezTo>
                  <a:lnTo>
                    <a:pt x="140023" y="2520214"/>
                  </a:lnTo>
                  <a:cubicBezTo>
                    <a:pt x="62690" y="2520214"/>
                    <a:pt x="0" y="2457524"/>
                    <a:pt x="0" y="2380191"/>
                  </a:cubicBezTo>
                  <a:lnTo>
                    <a:pt x="0" y="140023"/>
                  </a:lnTo>
                  <a:cubicBezTo>
                    <a:pt x="0" y="62690"/>
                    <a:pt x="62690" y="0"/>
                    <a:pt x="140023" y="0"/>
                  </a:cubicBezTo>
                  <a:close/>
                </a:path>
              </a:pathLst>
            </a:custGeom>
            <a:solidFill>
              <a:schemeClr val="accent1">
                <a:lumMod val="40000"/>
                <a:lumOff val="60000"/>
                <a:alpha val="14902"/>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Text Box 44"/>
            <p:cNvSpPr txBox="1">
              <a:spLocks noChangeArrowheads="1"/>
            </p:cNvSpPr>
            <p:nvPr/>
          </p:nvSpPr>
          <p:spPr bwMode="auto">
            <a:xfrm>
              <a:off x="860987" y="3183762"/>
              <a:ext cx="3630133" cy="3551090"/>
            </a:xfrm>
            <a:prstGeom prst="rect">
              <a:avLst/>
            </a:prstGeom>
            <a:noFill/>
          </p:spPr>
          <p:txBody>
            <a:bodyPr wrap="square" rtlCol="0">
              <a:spAutoFit/>
            </a:bodyPr>
            <a:lstStyle>
              <a:defPPr>
                <a:defRPr lang="zh-CN"/>
              </a:defPPr>
              <a:lvl1pPr>
                <a:defRPr>
                  <a:solidFill>
                    <a:schemeClr val="tx1">
                      <a:lumMod val="65000"/>
                      <a:lumOff val="35000"/>
                    </a:schemeClr>
                  </a:solidFill>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在页面上加载图片时，图片太大会影响图片加载的速度，经常会在页面加载图片时对图片进行缩小设置，以提高加载速度和节省带宽。要求在加载图片时对图片进行缩小设置。</a:t>
              </a:r>
              <a:endParaRPr kumimoji="0" lang="zh-CN" altLang="en-US" sz="20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4790962" y="3589292"/>
              <a:ext cx="562219" cy="2343722"/>
            </a:xfrm>
            <a:prstGeom prst="roundRect">
              <a:avLst>
                <a:gd name="adj" fmla="val 1327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任务描述</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11" name="组合 10"/>
          <p:cNvGrpSpPr/>
          <p:nvPr/>
        </p:nvGrpSpPr>
        <p:grpSpPr>
          <a:xfrm>
            <a:off x="6695683" y="1983913"/>
            <a:ext cx="4850753" cy="4023188"/>
            <a:chOff x="6851559" y="2869060"/>
            <a:chExt cx="4850753" cy="5289966"/>
          </a:xfrm>
        </p:grpSpPr>
        <p:grpSp>
          <p:nvGrpSpPr>
            <p:cNvPr id="12" name="组合 11"/>
            <p:cNvGrpSpPr/>
            <p:nvPr/>
          </p:nvGrpSpPr>
          <p:grpSpPr>
            <a:xfrm>
              <a:off x="6851559" y="2869060"/>
              <a:ext cx="4850753" cy="3720492"/>
              <a:chOff x="6851558" y="2370297"/>
              <a:chExt cx="4850753" cy="3720492"/>
            </a:xfrm>
          </p:grpSpPr>
          <p:sp>
            <p:nvSpPr>
              <p:cNvPr id="14" name="矩形 13"/>
              <p:cNvSpPr/>
              <p:nvPr/>
            </p:nvSpPr>
            <p:spPr>
              <a:xfrm>
                <a:off x="6851559" y="2370297"/>
                <a:ext cx="4716985" cy="509813"/>
              </a:xfrm>
              <a:prstGeom prst="rect">
                <a:avLst/>
              </a:prstGeom>
              <a:solidFill>
                <a:srgbClr val="013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6851558" y="2385082"/>
                <a:ext cx="4716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任务分析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6985326" y="2880110"/>
                <a:ext cx="4716985" cy="321067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根据任务描述要求，首先通过图片</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ID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得到图片元素。</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然后对图片元素的宽度进行减小（缩小图片）。</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最后在</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&lt;body&gt;</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标签内进行</a:t>
                </a:r>
                <a:r>
                  <a:rPr kumimoji="0" lang="en-US" altLang="zh-CN"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onload</a:t>
                </a:r>
                <a:r>
                  <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rPr>
                  <a:t>事件绑定。</a:t>
                </a:r>
                <a:endParaRPr kumimoji="0" lang="zh-CN" altLang="en-US" sz="2000" b="0" i="0" u="none" strike="noStrike" kern="1200" cap="none" spc="0" normalizeH="0" baseline="0" noProof="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
          <p:nvSpPr>
            <p:cNvPr id="13" name="矩形 12"/>
            <p:cNvSpPr/>
            <p:nvPr/>
          </p:nvSpPr>
          <p:spPr>
            <a:xfrm>
              <a:off x="6851559" y="3393658"/>
              <a:ext cx="4706850" cy="4765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8-12】</a:t>
            </a:r>
            <a:endParaRPr lang="zh-CN" altLang="en-US" dirty="0"/>
          </a:p>
        </p:txBody>
      </p:sp>
      <p:sp>
        <p:nvSpPr>
          <p:cNvPr id="5" name="内容占位符 4"/>
          <p:cNvSpPr>
            <a:spLocks noGrp="1"/>
          </p:cNvSpPr>
          <p:nvPr>
            <p:ph idx="1"/>
          </p:nvPr>
        </p:nvSpPr>
        <p:spPr>
          <a:xfrm>
            <a:off x="1139936" y="1341717"/>
            <a:ext cx="6770620" cy="642195"/>
          </a:xfrm>
        </p:spPr>
        <p:txBody>
          <a:bodyPr>
            <a:normAutofit/>
          </a:bodyPr>
          <a:lstStyle/>
          <a:p>
            <a:r>
              <a:rPr lang="zh-CN" altLang="en-US"/>
              <a:t>网页加载时缩小图片</a:t>
            </a:r>
            <a:r>
              <a:rPr lang="en-US" altLang="zh-CN"/>
              <a:t>——onload</a:t>
            </a:r>
            <a:r>
              <a:rPr lang="zh-CN" altLang="en-US"/>
              <a:t>事件</a:t>
            </a:r>
            <a:endParaRPr lang="zh-CN" altLang="en-US" dirty="0"/>
          </a:p>
        </p:txBody>
      </p:sp>
      <p:pic>
        <p:nvPicPr>
          <p:cNvPr id="3" name="图片 2"/>
          <p:cNvPicPr>
            <a:picLocks noChangeAspect="1"/>
          </p:cNvPicPr>
          <p:nvPr/>
        </p:nvPicPr>
        <p:blipFill>
          <a:blip r:embed="rId1"/>
          <a:stretch>
            <a:fillRect/>
          </a:stretch>
        </p:blipFill>
        <p:spPr>
          <a:xfrm>
            <a:off x="2560637" y="2166937"/>
            <a:ext cx="6253163" cy="386663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a:t>【</a:t>
            </a:r>
            <a:r>
              <a:rPr lang="zh-CN" altLang="en-US"/>
              <a:t>任务实践</a:t>
            </a:r>
            <a:r>
              <a:rPr lang="en-US" altLang="zh-CN"/>
              <a:t>8-12】</a:t>
            </a:r>
            <a:endParaRPr lang="zh-CN" altLang="en-US" dirty="0"/>
          </a:p>
        </p:txBody>
      </p:sp>
      <p:pic>
        <p:nvPicPr>
          <p:cNvPr id="6" name="图片 5"/>
          <p:cNvPicPr>
            <a:picLocks noChangeAspect="1"/>
          </p:cNvPicPr>
          <p:nvPr/>
        </p:nvPicPr>
        <p:blipFill>
          <a:blip r:embed="rId1"/>
          <a:stretch>
            <a:fillRect/>
          </a:stretch>
        </p:blipFill>
        <p:spPr>
          <a:xfrm>
            <a:off x="3959860" y="3106158"/>
            <a:ext cx="3761740" cy="3575235"/>
          </a:xfrm>
          <a:prstGeom prst="rect">
            <a:avLst/>
          </a:prstGeom>
        </p:spPr>
      </p:pic>
      <p:sp>
        <p:nvSpPr>
          <p:cNvPr id="7" name="文本框 6"/>
          <p:cNvSpPr txBox="1"/>
          <p:nvPr/>
        </p:nvSpPr>
        <p:spPr>
          <a:xfrm>
            <a:off x="685710" y="1260012"/>
            <a:ext cx="10490289" cy="1846146"/>
          </a:xfrm>
          <a:prstGeom prst="rect">
            <a:avLst/>
          </a:prstGeom>
          <a:noFill/>
        </p:spPr>
        <p:txBody>
          <a:bodyPr wrap="square">
            <a:spAutoFit/>
          </a:bodyPr>
          <a:lstStyle/>
          <a:p>
            <a:pPr indent="254000" algn="just">
              <a:lnSpc>
                <a:spcPct val="200000"/>
              </a:lnSpc>
            </a:pP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在上述代码中，首先通过</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document.getElementById("img1")</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得到图片元素</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img1</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，然后对</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img1</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width</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属性进行</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-100px</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处理，即缩小图片。最后通过绑定</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onload</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事件实现在加载时缩小图片。实现效果如图</a:t>
            </a:r>
            <a:r>
              <a:rPr lang="en-US"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8-25</a:t>
            </a:r>
            <a:r>
              <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5711" y="313234"/>
            <a:ext cx="6013360" cy="512849"/>
          </a:xfrm>
        </p:spPr>
        <p:txBody>
          <a:bodyPr/>
          <a:lstStyle/>
          <a:p>
            <a:r>
              <a:rPr lang="en-US" altLang="zh-CN" sz="3600"/>
              <a:t>8.5.2  </a:t>
            </a:r>
            <a:r>
              <a:rPr lang="zh-CN" altLang="en-US" sz="3600"/>
              <a:t>页面大小事件</a:t>
            </a:r>
            <a:endParaRPr lang="zh-CN" altLang="en-US" dirty="0"/>
          </a:p>
        </p:txBody>
      </p:sp>
      <p:sp>
        <p:nvSpPr>
          <p:cNvPr id="5" name="内容占位符 4"/>
          <p:cNvSpPr>
            <a:spLocks noGrp="1"/>
          </p:cNvSpPr>
          <p:nvPr>
            <p:ph idx="1"/>
          </p:nvPr>
        </p:nvSpPr>
        <p:spPr>
          <a:xfrm>
            <a:off x="457200" y="1557834"/>
            <a:ext cx="10947400" cy="4538166"/>
          </a:xfrm>
        </p:spPr>
        <p:txBody>
          <a:bodyPr>
            <a:normAutofit/>
          </a:bodyPr>
          <a:lstStyle/>
          <a:p>
            <a:pPr indent="190500" algn="just">
              <a:lnSpc>
                <a:spcPct val="150000"/>
              </a:lnSpc>
              <a:spcBef>
                <a:spcPts val="600"/>
              </a:spcBef>
            </a:pPr>
            <a:r>
              <a:rPr lang="zh-CN" altLang="en-US" sz="3200" kern="100">
                <a:effectLst/>
                <a:cs typeface="Times New Roman" panose="02020603050405020304" pitchFamily="18" charset="0"/>
              </a:rPr>
              <a:t>     页面大小（</a:t>
            </a:r>
            <a:r>
              <a:rPr lang="en-US" altLang="zh-CN" sz="3200" kern="100">
                <a:effectLst/>
                <a:cs typeface="Times New Roman" panose="02020603050405020304" pitchFamily="18" charset="0"/>
              </a:rPr>
              <a:t>onresize</a:t>
            </a:r>
            <a:r>
              <a:rPr lang="zh-CN" altLang="en-US" sz="3200" kern="100">
                <a:effectLst/>
                <a:cs typeface="Times New Roman" panose="02020603050405020304" pitchFamily="18" charset="0"/>
              </a:rPr>
              <a:t>）事件在用户改变浏览器大小时触发事件处理程序，主要用于固定浏览器的大小。</a:t>
            </a:r>
            <a:endParaRPr lang="zh-CN" altLang="zh-CN" sz="3200" kern="100">
              <a:effectLst/>
              <a:latin typeface="方正兰亭刊黑_GBK"/>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commondata" val="eyJoZGlkIjoiMTZkYjg0N2JiYWNhNTQ5NzI1NWQ0NDkwNzA4NjVlOD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17842</Words>
  <Application>WPS 演示</Application>
  <PresentationFormat>宽屏</PresentationFormat>
  <Paragraphs>1113</Paragraphs>
  <Slides>150</Slides>
  <Notes>0</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150</vt:i4>
      </vt:variant>
    </vt:vector>
  </HeadingPairs>
  <TitlesOfParts>
    <vt:vector size="169" baseType="lpstr">
      <vt:lpstr>Arial</vt:lpstr>
      <vt:lpstr>宋体</vt:lpstr>
      <vt:lpstr>Wingdings</vt:lpstr>
      <vt:lpstr>微软雅黑</vt:lpstr>
      <vt:lpstr>Times New Roman</vt:lpstr>
      <vt:lpstr>等线</vt:lpstr>
      <vt:lpstr>方正兰亭黑_GBK</vt:lpstr>
      <vt:lpstr>黑体</vt:lpstr>
      <vt:lpstr>Arial Unicode MS</vt:lpstr>
      <vt:lpstr>等线 Light</vt:lpstr>
      <vt:lpstr>Calibri</vt:lpstr>
      <vt:lpstr>Calibri</vt:lpstr>
      <vt:lpstr>方正兰亭刊黑_GBK</vt:lpstr>
      <vt:lpstr>Arial</vt:lpstr>
      <vt:lpstr>方正兰亭中黑_GBK</vt:lpstr>
      <vt:lpstr>方正兰亭刊黑简体</vt:lpstr>
      <vt:lpstr>Office 主题​​</vt:lpstr>
      <vt:lpstr>1_Office 主题​​</vt:lpstr>
      <vt:lpstr>2_Office 主题​​</vt:lpstr>
      <vt:lpstr>项目8   滑块验证码——事件和事件处理</vt:lpstr>
      <vt:lpstr>情境导入</vt:lpstr>
      <vt:lpstr>项目目标</vt:lpstr>
      <vt:lpstr>知识储备</vt:lpstr>
      <vt:lpstr>任务8.1  认识事件</vt:lpstr>
      <vt:lpstr>事件</vt:lpstr>
      <vt:lpstr>事件</vt:lpstr>
      <vt:lpstr>事件处理和事件处理程序</vt:lpstr>
      <vt:lpstr>事件驱动</vt:lpstr>
      <vt:lpstr>事件驱动编程</vt:lpstr>
      <vt:lpstr>事件驱动编程</vt:lpstr>
      <vt:lpstr>事件分类</vt:lpstr>
      <vt:lpstr>键盘事件</vt:lpstr>
      <vt:lpstr>鼠标事件</vt:lpstr>
      <vt:lpstr>页面事件</vt:lpstr>
      <vt:lpstr>表单事件</vt:lpstr>
      <vt:lpstr>8.1.2  事件处理</vt:lpstr>
      <vt:lpstr>事件属性</vt:lpstr>
      <vt:lpstr>事件流</vt:lpstr>
      <vt:lpstr>事件流</vt:lpstr>
      <vt:lpstr>事件流</vt:lpstr>
      <vt:lpstr>事件流</vt:lpstr>
      <vt:lpstr>事件流</vt:lpstr>
      <vt:lpstr>事件流的3个阶段</vt:lpstr>
      <vt:lpstr>DOM 0级事件处理</vt:lpstr>
      <vt:lpstr>【任务实践8-1】</vt:lpstr>
      <vt:lpstr>【任务实践8-1】</vt:lpstr>
      <vt:lpstr>【任务实践8-1】</vt:lpstr>
      <vt:lpstr>DOM 0级事件处理</vt:lpstr>
      <vt:lpstr>【任务实践8-2】</vt:lpstr>
      <vt:lpstr>【任务实践8-2】</vt:lpstr>
      <vt:lpstr>DOM 2级事件处理 </vt:lpstr>
      <vt:lpstr>DOM 2级事件处理 </vt:lpstr>
      <vt:lpstr>【任务实践8-3】</vt:lpstr>
      <vt:lpstr>【任务实践8-3】</vt:lpstr>
      <vt:lpstr>【任务实践8-3】</vt:lpstr>
      <vt:lpstr>【任务实践8-3】</vt:lpstr>
      <vt:lpstr>任务8.2  认识事件对象</vt:lpstr>
      <vt:lpstr>事件对象</vt:lpstr>
      <vt:lpstr>8.2.1 Event对象</vt:lpstr>
      <vt:lpstr>【任务实践8-4】</vt:lpstr>
      <vt:lpstr>【任务实践8-4】</vt:lpstr>
      <vt:lpstr>【任务实践8-4】</vt:lpstr>
      <vt:lpstr>8.2.2  Event对象常用属性和方法</vt:lpstr>
      <vt:lpstr>【任务实践8-5】</vt:lpstr>
      <vt:lpstr>【任务实践8-5】</vt:lpstr>
      <vt:lpstr>【任务实践8-5】</vt:lpstr>
      <vt:lpstr>【任务实践8-5】</vt:lpstr>
      <vt:lpstr>【课堂练习一】</vt:lpstr>
      <vt:lpstr>任务8.3  处理键盘事件</vt:lpstr>
      <vt:lpstr>8.3.1 键盘事件</vt:lpstr>
      <vt:lpstr>键盘事件</vt:lpstr>
      <vt:lpstr>8.3.2  处理键盘事件</vt:lpstr>
      <vt:lpstr>8.3.2  处理键盘事件</vt:lpstr>
      <vt:lpstr>8.3.2  处理键盘事件</vt:lpstr>
      <vt:lpstr>8.3.2  处理键盘事件</vt:lpstr>
      <vt:lpstr>8.3.2  处理键盘事件</vt:lpstr>
      <vt:lpstr>处理字符键</vt:lpstr>
      <vt:lpstr>处理字符键</vt:lpstr>
      <vt:lpstr>处理字符键</vt:lpstr>
      <vt:lpstr>处理字符键</vt:lpstr>
      <vt:lpstr>处理字符键</vt:lpstr>
      <vt:lpstr>【任务实践8-6】</vt:lpstr>
      <vt:lpstr>【任务实践8-6】</vt:lpstr>
      <vt:lpstr>【任务实践8-6】</vt:lpstr>
      <vt:lpstr>处理非字符键</vt:lpstr>
      <vt:lpstr>处理非字符键</vt:lpstr>
      <vt:lpstr>【任务实践8-7】</vt:lpstr>
      <vt:lpstr>【任务实践8-7】</vt:lpstr>
      <vt:lpstr>【任务实践8-7】</vt:lpstr>
      <vt:lpstr>处理组合键</vt:lpstr>
      <vt:lpstr>处理组合键</vt:lpstr>
      <vt:lpstr>【任务实践8-8】</vt:lpstr>
      <vt:lpstr>【任务实践8-8】</vt:lpstr>
      <vt:lpstr>【任务实践8-8】</vt:lpstr>
      <vt:lpstr>任务8.4  处理鼠标事件</vt:lpstr>
      <vt:lpstr>8.4.1  鼠标事件</vt:lpstr>
      <vt:lpstr>8.4.1  鼠标事件</vt:lpstr>
      <vt:lpstr>【任务实践8-9】</vt:lpstr>
      <vt:lpstr>【任务实践8-9】</vt:lpstr>
      <vt:lpstr>【任务实践8-9】</vt:lpstr>
      <vt:lpstr>8.4.2  处理鼠标事件</vt:lpstr>
      <vt:lpstr>8.4.2  处理鼠标事件</vt:lpstr>
      <vt:lpstr>【任务实践8-10】</vt:lpstr>
      <vt:lpstr>【任务实践8-10】</vt:lpstr>
      <vt:lpstr>【任务实践8-10】</vt:lpstr>
      <vt:lpstr>8.4.2  处理鼠标事件</vt:lpstr>
      <vt:lpstr>【任务实践8-11】</vt:lpstr>
      <vt:lpstr>【任务实践8-11】</vt:lpstr>
      <vt:lpstr>【任务实践8-11】</vt:lpstr>
      <vt:lpstr>任务8.5  处理页面事件</vt:lpstr>
      <vt:lpstr>处理页面事件</vt:lpstr>
      <vt:lpstr>8.5.1  页面加载</vt:lpstr>
      <vt:lpstr>8.5.1  页面加载</vt:lpstr>
      <vt:lpstr>8.5.1  页面加载</vt:lpstr>
      <vt:lpstr>【任务实践8-12】</vt:lpstr>
      <vt:lpstr>【任务实践8-12】</vt:lpstr>
      <vt:lpstr>【任务实践8-12】</vt:lpstr>
      <vt:lpstr>8.5.2  页面大小事件</vt:lpstr>
      <vt:lpstr>【任务实践8-13】</vt:lpstr>
      <vt:lpstr>【任务实践8-13】</vt:lpstr>
      <vt:lpstr>任务8.6  处理文本编辑事件</vt:lpstr>
      <vt:lpstr>处理文本编辑事件</vt:lpstr>
      <vt:lpstr>【任务实践8-14】</vt:lpstr>
      <vt:lpstr>【任务实践8-14】</vt:lpstr>
      <vt:lpstr>【任务实践8-14】</vt:lpstr>
      <vt:lpstr>任务8.7  处理表单事件</vt:lpstr>
      <vt:lpstr> 表单事件</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8.7.1  表单和表单对象</vt:lpstr>
      <vt:lpstr>【任务实践8-15】</vt:lpstr>
      <vt:lpstr>【任务实践8-15】</vt:lpstr>
      <vt:lpstr>【任务实践8-15】</vt:lpstr>
      <vt:lpstr>8.7.2  访问表单和表单元素</vt:lpstr>
      <vt:lpstr>8.7.2  访问表单和表单元素</vt:lpstr>
      <vt:lpstr>8.7.2  访问表单和表单元素</vt:lpstr>
      <vt:lpstr>8.7.2  访问表单和表单元素</vt:lpstr>
      <vt:lpstr>8.7.2  访问表单和表单元素</vt:lpstr>
      <vt:lpstr>8.7.2  访问表单和表单元素</vt:lpstr>
      <vt:lpstr>【任务实践8-16】</vt:lpstr>
      <vt:lpstr>【任务实践8-16】</vt:lpstr>
      <vt:lpstr>8.7.3  操作表单对象</vt:lpstr>
      <vt:lpstr>8.7.3  操作表单对象</vt:lpstr>
      <vt:lpstr>8.7.3  操作表单对象</vt:lpstr>
      <vt:lpstr>8.7.3  操作表单对象</vt:lpstr>
      <vt:lpstr>8.7.3  操作表单对象</vt:lpstr>
      <vt:lpstr>8.7.3  操作表单对象</vt:lpstr>
      <vt:lpstr>8.7.3  操作表单对象</vt:lpstr>
      <vt:lpstr>8.7.3  操作表单对象</vt:lpstr>
      <vt:lpstr>8.7.3  操作表单对象</vt:lpstr>
      <vt:lpstr>8.7.3  操作表单对象</vt:lpstr>
      <vt:lpstr>【任务实践8-17】</vt:lpstr>
      <vt:lpstr>【任务实践8-17】</vt:lpstr>
      <vt:lpstr>项目分析</vt:lpstr>
      <vt:lpstr>项目实施</vt:lpstr>
      <vt:lpstr>项目实施</vt:lpstr>
      <vt:lpstr>项目实施</vt:lpstr>
      <vt:lpstr>项目实施</vt:lpstr>
      <vt:lpstr>世上无难事，只怕有心人。</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项目8   滑块验证码——事件和事件处理</dc:title>
  <dc:creator>宋 春雨</dc:creator>
  <cp:lastModifiedBy>一一</cp:lastModifiedBy>
  <cp:revision>39</cp:revision>
  <dcterms:created xsi:type="dcterms:W3CDTF">2022-02-12T07:20:00Z</dcterms:created>
  <dcterms:modified xsi:type="dcterms:W3CDTF">2024-05-07T09:28:49Z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461D440617BF445488B9F6C90AB24467_12</vt:lpwstr>
  </property>
  <property fmtid="{D5CDD505-2E9C-101B-9397-08002B2CF9AE}" pid="3" name="KSOProductBuildVer">
    <vt:lpwstr>2052-12.1.0.16729</vt:lpwstr>
  </property>
</Properties>
</file>